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57" r:id="rId3"/>
    <p:sldId id="256" r:id="rId4"/>
    <p:sldId id="260" r:id="rId5"/>
    <p:sldId id="258" r:id="rId6"/>
    <p:sldId id="264" r:id="rId7"/>
    <p:sldId id="263" r:id="rId8"/>
    <p:sldId id="265" r:id="rId9"/>
    <p:sldId id="266" r:id="rId10"/>
    <p:sldId id="267" r:id="rId11"/>
    <p:sldId id="268" r:id="rId12"/>
    <p:sldId id="270" r:id="rId13"/>
    <p:sldId id="269" r:id="rId14"/>
    <p:sldId id="271" r:id="rId15"/>
    <p:sldId id="272"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872" y="-3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27.04.2020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27.04.2020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27.04.2020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27.04.2020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3" descr="C:\Users\Гульназ\Desktop\img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1"/>
          <p:cNvSpPr txBox="1">
            <a:spLocks/>
          </p:cNvSpPr>
          <p:nvPr/>
        </p:nvSpPr>
        <p:spPr>
          <a:xfrm>
            <a:off x="971600" y="1556792"/>
            <a:ext cx="7632848" cy="2232248"/>
          </a:xfrm>
          <a:prstGeom prst="rect">
            <a:avLst/>
          </a:prstGeom>
        </p:spPr>
        <p:txBody>
          <a:bodyPr vert="horz" lIns="91440" tIns="45720" rIns="91440" bIns="45720" rtlCol="0" anchor="ctr">
            <a:normAutofit fontScale="90000" lnSpcReduction="10000"/>
          </a:bodyPr>
          <a:lstStyle/>
          <a:p>
            <a:endParaRPr lang="ru-RU" sz="1600" dirty="0" smtClean="0">
              <a:solidFill>
                <a:srgbClr val="C00000"/>
              </a:solidFill>
              <a:latin typeface="Times New Roman" pitchFamily="18" charset="0"/>
              <a:cs typeface="Times New Roman" pitchFamily="18" charset="0"/>
            </a:endParaRPr>
          </a:p>
          <a:p>
            <a:endParaRPr lang="ru-RU" sz="1600" dirty="0" smtClean="0">
              <a:solidFill>
                <a:srgbClr val="C00000"/>
              </a:solidFill>
              <a:latin typeface="Times New Roman" pitchFamily="18" charset="0"/>
              <a:cs typeface="Times New Roman" pitchFamily="18" charset="0"/>
            </a:endParaRPr>
          </a:p>
          <a:p>
            <a:endParaRPr lang="ru-RU" sz="1600" dirty="0" smtClean="0">
              <a:solidFill>
                <a:srgbClr val="C00000"/>
              </a:solidFill>
              <a:latin typeface="Times New Roman" pitchFamily="18" charset="0"/>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3300" b="1" i="0" u="none" strike="noStrike" kern="1200" cap="none" spc="0" normalizeH="0" baseline="0" noProof="0" dirty="0" smtClean="0">
                <a:ln>
                  <a:noFill/>
                </a:ln>
                <a:solidFill>
                  <a:srgbClr val="C00000"/>
                </a:solidFill>
                <a:effectLst/>
                <a:uLnTx/>
                <a:uFillTx/>
                <a:latin typeface="+mj-lt"/>
                <a:ea typeface="+mj-ea"/>
                <a:cs typeface="+mj-cs"/>
              </a:rPr>
              <a:t>«</a:t>
            </a:r>
            <a:r>
              <a:rPr kumimoji="0" lang="ru-RU" sz="3300" b="1" i="0" u="none" strike="noStrike" kern="1200" cap="none" spc="0" normalizeH="0" baseline="0" noProof="0" dirty="0" smtClean="0">
                <a:ln>
                  <a:noFill/>
                </a:ln>
                <a:solidFill>
                  <a:srgbClr val="C00000"/>
                </a:solidFill>
                <a:effectLst/>
                <a:uLnTx/>
                <a:uFillTx/>
                <a:latin typeface="+mj-lt"/>
                <a:ea typeface="+mj-ea"/>
                <a:cs typeface="+mj-cs"/>
              </a:rPr>
              <a:t>Загляните в семейный ал</a:t>
            </a:r>
            <a:r>
              <a:rPr lang="ru-RU" sz="3300" b="1" dirty="0" err="1" smtClean="0">
                <a:solidFill>
                  <a:srgbClr val="C00000"/>
                </a:solidFill>
                <a:latin typeface="+mj-lt"/>
                <a:ea typeface="+mj-ea"/>
                <a:cs typeface="+mj-cs"/>
              </a:rPr>
              <a:t>ьбом</a:t>
            </a:r>
            <a:r>
              <a:rPr lang="ru-RU" sz="3300" b="1" dirty="0" smtClean="0">
                <a:solidFill>
                  <a:srgbClr val="C00000"/>
                </a:solidFill>
                <a:latin typeface="+mj-lt"/>
                <a:ea typeface="+mj-ea"/>
                <a:cs typeface="+mj-cs"/>
              </a:rPr>
              <a:t>!»</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3100" b="1" i="0" u="none" strike="noStrike" kern="1200" cap="none" spc="0" normalizeH="0" baseline="0" noProof="0" dirty="0" smtClean="0">
                <a:ln>
                  <a:noFill/>
                </a:ln>
                <a:solidFill>
                  <a:srgbClr val="C00000"/>
                </a:solidFill>
                <a:effectLst/>
                <a:uLnTx/>
                <a:uFillTx/>
                <a:latin typeface="+mj-lt"/>
                <a:ea typeface="+mj-ea"/>
                <a:cs typeface="+mj-cs"/>
              </a:rPr>
              <a:t>(Семьи</a:t>
            </a:r>
            <a:r>
              <a:rPr kumimoji="0" lang="ru-RU" sz="3100" b="1" i="0" u="none" strike="noStrike" kern="1200" cap="none" spc="0" normalizeH="0" noProof="0" dirty="0" smtClean="0">
                <a:ln>
                  <a:noFill/>
                </a:ln>
                <a:solidFill>
                  <a:srgbClr val="C00000"/>
                </a:solidFill>
                <a:effectLst/>
                <a:uLnTx/>
                <a:uFillTx/>
                <a:latin typeface="+mj-lt"/>
                <a:ea typeface="+mj-ea"/>
                <a:cs typeface="+mj-cs"/>
              </a:rPr>
              <a:t> воспитанников  детского сада представляют материалы о своих родственниках-ветеранах)</a:t>
            </a:r>
            <a:endParaRPr kumimoji="0" lang="ru-RU" sz="4400" b="1" i="0" u="none" strike="noStrike" kern="1200" cap="none" spc="0" normalizeH="0" baseline="0" noProof="0" dirty="0">
              <a:ln>
                <a:noFill/>
              </a:ln>
              <a:solidFill>
                <a:srgbClr val="C00000"/>
              </a:solidFill>
              <a:effectLst/>
              <a:uLnTx/>
              <a:uFillTx/>
              <a:latin typeface="+mj-lt"/>
              <a:ea typeface="+mj-ea"/>
              <a:cs typeface="+mj-cs"/>
            </a:endParaRPr>
          </a:p>
        </p:txBody>
      </p:sp>
      <p:sp>
        <p:nvSpPr>
          <p:cNvPr id="6" name="Заголовок 1"/>
          <p:cNvSpPr txBox="1">
            <a:spLocks/>
          </p:cNvSpPr>
          <p:nvPr/>
        </p:nvSpPr>
        <p:spPr>
          <a:xfrm>
            <a:off x="2195736" y="4293096"/>
            <a:ext cx="3059832" cy="1152128"/>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600" b="1" i="1" u="none" strike="noStrike" kern="1200" cap="none" spc="0" normalizeH="0" baseline="0" noProof="0" dirty="0" smtClean="0">
                <a:ln>
                  <a:noFill/>
                </a:ln>
                <a:solidFill>
                  <a:srgbClr val="C00000"/>
                </a:solidFill>
                <a:effectLst/>
                <a:uLnTx/>
                <a:uFillTx/>
                <a:latin typeface="+mj-lt"/>
                <a:ea typeface="+mj-ea"/>
                <a:cs typeface="+mj-cs"/>
              </a:rPr>
              <a:t>С пожелтевших фотографий </a:t>
            </a:r>
          </a:p>
          <a:p>
            <a:pPr marL="0" marR="0" lvl="0" indent="0" algn="ctr" defTabSz="914400" rtl="0" eaLnBrk="1" fontAlgn="auto" latinLnBrk="0" hangingPunct="1">
              <a:lnSpc>
                <a:spcPct val="100000"/>
              </a:lnSpc>
              <a:spcBef>
                <a:spcPct val="0"/>
              </a:spcBef>
              <a:spcAft>
                <a:spcPts val="0"/>
              </a:spcAft>
              <a:buClrTx/>
              <a:buSzTx/>
              <a:buFontTx/>
              <a:buNone/>
              <a:tabLst/>
              <a:defRPr/>
            </a:pPr>
            <a:r>
              <a:rPr lang="ru-RU" sz="1600" b="1" i="1" dirty="0" smtClean="0">
                <a:solidFill>
                  <a:srgbClr val="C00000"/>
                </a:solidFill>
                <a:latin typeface="+mj-lt"/>
                <a:ea typeface="+mj-ea"/>
                <a:cs typeface="+mj-cs"/>
              </a:rPr>
              <a:t>Смотрит прадед мне в глаза.</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600" b="1" i="1" u="none" strike="noStrike" kern="1200" cap="none" spc="0" normalizeH="0" baseline="0" noProof="0" dirty="0" smtClean="0">
                <a:ln>
                  <a:noFill/>
                </a:ln>
                <a:solidFill>
                  <a:srgbClr val="C00000"/>
                </a:solidFill>
                <a:effectLst/>
                <a:uLnTx/>
                <a:uFillTx/>
                <a:latin typeface="+mj-lt"/>
                <a:ea typeface="+mj-ea"/>
                <a:cs typeface="+mj-cs"/>
              </a:rPr>
              <a:t>Очень</a:t>
            </a:r>
            <a:r>
              <a:rPr kumimoji="0" lang="ru-RU" sz="1600" b="1" i="1" u="none" strike="noStrike" kern="1200" cap="none" spc="0" normalizeH="0" noProof="0" dirty="0" smtClean="0">
                <a:ln>
                  <a:noFill/>
                </a:ln>
                <a:solidFill>
                  <a:srgbClr val="C00000"/>
                </a:solidFill>
                <a:effectLst/>
                <a:uLnTx/>
                <a:uFillTx/>
                <a:latin typeface="+mj-lt"/>
                <a:ea typeface="+mj-ea"/>
                <a:cs typeface="+mj-cs"/>
              </a:rPr>
              <a:t> он похож на папу</a:t>
            </a:r>
          </a:p>
          <a:p>
            <a:pPr marL="0" marR="0" lvl="0" indent="0" algn="ctr" defTabSz="914400" rtl="0" eaLnBrk="1" fontAlgn="auto" latinLnBrk="0" hangingPunct="1">
              <a:lnSpc>
                <a:spcPct val="100000"/>
              </a:lnSpc>
              <a:spcBef>
                <a:spcPct val="0"/>
              </a:spcBef>
              <a:spcAft>
                <a:spcPts val="0"/>
              </a:spcAft>
              <a:buClrTx/>
              <a:buSzTx/>
              <a:buFontTx/>
              <a:buNone/>
              <a:tabLst/>
              <a:defRPr/>
            </a:pPr>
            <a:r>
              <a:rPr lang="ru-RU" sz="1600" b="1" i="1" baseline="0" dirty="0" smtClean="0">
                <a:solidFill>
                  <a:srgbClr val="C00000"/>
                </a:solidFill>
                <a:latin typeface="+mj-lt"/>
                <a:ea typeface="+mj-ea"/>
                <a:cs typeface="+mj-cs"/>
              </a:rPr>
              <a:t>И</a:t>
            </a:r>
            <a:r>
              <a:rPr lang="ru-RU" sz="1600" b="1" i="1" dirty="0" smtClean="0">
                <a:solidFill>
                  <a:srgbClr val="C00000"/>
                </a:solidFill>
                <a:latin typeface="+mj-lt"/>
                <a:ea typeface="+mj-ea"/>
                <a:cs typeface="+mj-cs"/>
              </a:rPr>
              <a:t> немножко на меня</a:t>
            </a:r>
            <a:endParaRPr kumimoji="0" lang="ru-RU" sz="1600" b="1" i="1" u="none" strike="noStrike" kern="1200" cap="none" spc="0" normalizeH="0" baseline="0" noProof="0" dirty="0">
              <a:ln>
                <a:noFill/>
              </a:ln>
              <a:solidFill>
                <a:srgbClr val="C00000"/>
              </a:solidFill>
              <a:effectLst/>
              <a:uLnTx/>
              <a:uFillTx/>
              <a:latin typeface="+mj-lt"/>
              <a:ea typeface="+mj-ea"/>
              <a:cs typeface="+mj-cs"/>
            </a:endParaRPr>
          </a:p>
        </p:txBody>
      </p:sp>
      <p:pic>
        <p:nvPicPr>
          <p:cNvPr id="10244" name="Picture 4" descr="Скупка старых и старинных фотографий, семейных фотоальбомов и ..."/>
          <p:cNvPicPr>
            <a:picLocks noChangeAspect="1" noChangeArrowheads="1"/>
          </p:cNvPicPr>
          <p:nvPr/>
        </p:nvPicPr>
        <p:blipFill>
          <a:blip r:embed="rId3" cstate="print"/>
          <a:srcRect/>
          <a:stretch>
            <a:fillRect/>
          </a:stretch>
        </p:blipFill>
        <p:spPr bwMode="auto">
          <a:xfrm rot="401307">
            <a:off x="5594732" y="3920538"/>
            <a:ext cx="2352985" cy="1625031"/>
          </a:xfrm>
          <a:prstGeom prst="rect">
            <a:avLst/>
          </a:prstGeom>
          <a:noFill/>
          <a:ln w="22225">
            <a:solidFill>
              <a:srgbClr val="C00000"/>
            </a:solidFill>
          </a:ln>
        </p:spPr>
      </p:pic>
      <p:sp>
        <p:nvSpPr>
          <p:cNvPr id="9" name="Прямоугольник 8"/>
          <p:cNvSpPr/>
          <p:nvPr/>
        </p:nvSpPr>
        <p:spPr>
          <a:xfrm>
            <a:off x="1043608" y="908720"/>
            <a:ext cx="6408712" cy="646331"/>
          </a:xfrm>
          <a:prstGeom prst="rect">
            <a:avLst/>
          </a:prstGeom>
        </p:spPr>
        <p:txBody>
          <a:bodyPr wrap="square">
            <a:spAutoFit/>
          </a:bodyPr>
          <a:lstStyle/>
          <a:p>
            <a:pPr algn="ctr"/>
            <a:r>
              <a:rPr lang="ru-RU" sz="1200" dirty="0" smtClean="0">
                <a:solidFill>
                  <a:srgbClr val="C00000"/>
                </a:solidFill>
                <a:latin typeface="Times New Roman" pitchFamily="18" charset="0"/>
                <a:cs typeface="Times New Roman" pitchFamily="18" charset="0"/>
              </a:rPr>
              <a:t>МУНИЦИПАЛЬНОЕ АВТОНОМНОЕ ДОШКОЛЬНОЕ ОБРАЗОВАТЕЛЬНОЕ УЧРЕЖД</a:t>
            </a:r>
            <a:r>
              <a:rPr lang="ru-RU" sz="1200" dirty="0" smtClean="0">
                <a:solidFill>
                  <a:schemeClr val="bg1"/>
                </a:solidFill>
                <a:latin typeface="Times New Roman" pitchFamily="18" charset="0"/>
                <a:cs typeface="Times New Roman" pitchFamily="18" charset="0"/>
              </a:rPr>
              <a:t>ЕНИЕ</a:t>
            </a:r>
          </a:p>
          <a:p>
            <a:pPr algn="ctr"/>
            <a:r>
              <a:rPr lang="ru-RU" sz="1200" dirty="0" smtClean="0">
                <a:solidFill>
                  <a:srgbClr val="C00000"/>
                </a:solidFill>
                <a:latin typeface="Times New Roman" pitchFamily="18" charset="0"/>
                <a:cs typeface="Times New Roman" pitchFamily="18" charset="0"/>
              </a:rPr>
              <a:t>«ДЕТСКИЙ САД №294 КОМБИНИРОВАННОГО ВИДА С ТАТАРСКИМ ЯЗЫКО</a:t>
            </a:r>
            <a:r>
              <a:rPr lang="ru-RU" sz="1200" dirty="0" smtClean="0">
                <a:solidFill>
                  <a:schemeClr val="bg1"/>
                </a:solidFill>
                <a:latin typeface="Times New Roman" pitchFamily="18" charset="0"/>
                <a:cs typeface="Times New Roman" pitchFamily="18" charset="0"/>
              </a:rPr>
              <a:t>М</a:t>
            </a:r>
            <a:r>
              <a:rPr lang="ru-RU" sz="1200" dirty="0" smtClean="0">
                <a:solidFill>
                  <a:srgbClr val="C00000"/>
                </a:solidFill>
                <a:latin typeface="Times New Roman" pitchFamily="18" charset="0"/>
                <a:cs typeface="Times New Roman" pitchFamily="18" charset="0"/>
              </a:rPr>
              <a:t> ВОСПИТАНИЯ И ОБУЧЕНИЯ» МОСКОВСКОГО РАЙОНА ГОРОДА КАЗАНИ</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3" descr="C:\Users\Гульназ\Desktop\img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4572000" y="1412776"/>
            <a:ext cx="4139952" cy="3785652"/>
          </a:xfrm>
          <a:prstGeom prst="rect">
            <a:avLst/>
          </a:prstGeom>
        </p:spPr>
        <p:txBody>
          <a:bodyPr wrap="square">
            <a:spAutoFit/>
          </a:bodyPr>
          <a:lstStyle/>
          <a:p>
            <a:r>
              <a:rPr lang="ru-RU" sz="2000" b="1" dirty="0" err="1" smtClean="0">
                <a:solidFill>
                  <a:srgbClr val="C00000"/>
                </a:solidFill>
              </a:rPr>
              <a:t>Нигматуллин</a:t>
            </a:r>
            <a:r>
              <a:rPr lang="ru-RU" sz="2000" b="1" dirty="0" smtClean="0">
                <a:solidFill>
                  <a:srgbClr val="C00000"/>
                </a:solidFill>
              </a:rPr>
              <a:t> </a:t>
            </a:r>
            <a:r>
              <a:rPr lang="ru-RU" sz="2000" b="1" dirty="0" err="1" smtClean="0">
                <a:solidFill>
                  <a:srgbClr val="C00000"/>
                </a:solidFill>
              </a:rPr>
              <a:t>Сафиулла</a:t>
            </a:r>
            <a:r>
              <a:rPr lang="ru-RU" sz="2000" b="1" dirty="0" smtClean="0">
                <a:solidFill>
                  <a:srgbClr val="C00000"/>
                </a:solidFill>
              </a:rPr>
              <a:t> </a:t>
            </a:r>
            <a:r>
              <a:rPr lang="ru-RU" sz="2000" b="1" dirty="0" err="1" smtClean="0">
                <a:solidFill>
                  <a:srgbClr val="C00000"/>
                </a:solidFill>
              </a:rPr>
              <a:t>Насыбуллович</a:t>
            </a:r>
            <a:r>
              <a:rPr lang="ru-RU" sz="2000" b="1" dirty="0" smtClean="0">
                <a:solidFill>
                  <a:srgbClr val="C00000"/>
                </a:solidFill>
              </a:rPr>
              <a:t> (1921- 2009)</a:t>
            </a:r>
          </a:p>
          <a:p>
            <a:r>
              <a:rPr lang="ru-RU" sz="2000" b="1" dirty="0" smtClean="0">
                <a:solidFill>
                  <a:srgbClr val="C00000"/>
                </a:solidFill>
              </a:rPr>
              <a:t>Военрук, учитель, директор </a:t>
            </a:r>
          </a:p>
          <a:p>
            <a:r>
              <a:rPr lang="ru-RU" sz="2000" b="1" dirty="0" smtClean="0">
                <a:solidFill>
                  <a:srgbClr val="C00000"/>
                </a:solidFill>
              </a:rPr>
              <a:t>школы. </a:t>
            </a:r>
          </a:p>
          <a:p>
            <a:r>
              <a:rPr lang="ru-RU" sz="2000" b="1" dirty="0" smtClean="0">
                <a:solidFill>
                  <a:srgbClr val="C00000"/>
                </a:solidFill>
              </a:rPr>
              <a:t>Награжден: орденами Отечественной войны 2,1 степени (1965,1985).</a:t>
            </a:r>
          </a:p>
          <a:p>
            <a:r>
              <a:rPr lang="ru-RU" sz="2000" b="1" dirty="0" smtClean="0">
                <a:solidFill>
                  <a:srgbClr val="C00000"/>
                </a:solidFill>
              </a:rPr>
              <a:t>Почетной грамотой Министерства просвещения ТАССР (1972), </a:t>
            </a:r>
          </a:p>
          <a:p>
            <a:r>
              <a:rPr lang="ru-RU" sz="2000" b="1" dirty="0" smtClean="0">
                <a:solidFill>
                  <a:srgbClr val="C00000"/>
                </a:solidFill>
              </a:rPr>
              <a:t>юбилейными медалями в честь Победы Великой Отечественной войне 1941-1945гг.</a:t>
            </a:r>
          </a:p>
        </p:txBody>
      </p:sp>
      <p:pic>
        <p:nvPicPr>
          <p:cNvPr id="6" name="Рисунок 5" descr="H:\Энциклопедия от22 ноября\Н\Нигматуллин Сафи Насыбуллович\Нигматуллин Сафи Насыбуллович.jpg"/>
          <p:cNvPicPr/>
          <p:nvPr/>
        </p:nvPicPr>
        <p:blipFill>
          <a:blip r:embed="rId3" cstate="print"/>
          <a:srcRect/>
          <a:stretch>
            <a:fillRect/>
          </a:stretch>
        </p:blipFill>
        <p:spPr bwMode="auto">
          <a:xfrm>
            <a:off x="1403648" y="1268760"/>
            <a:ext cx="2952328" cy="3960440"/>
          </a:xfrm>
          <a:prstGeom prst="rect">
            <a:avLst/>
          </a:prstGeom>
          <a:noFill/>
          <a:ln w="22225">
            <a:solidFill>
              <a:srgbClr val="C00000"/>
            </a:solid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3" descr="C:\Users\Гульназ\Desktop\img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Содержимое 2"/>
          <p:cNvSpPr txBox="1">
            <a:spLocks/>
          </p:cNvSpPr>
          <p:nvPr/>
        </p:nvSpPr>
        <p:spPr>
          <a:xfrm>
            <a:off x="1115616" y="980728"/>
            <a:ext cx="4680520" cy="2448272"/>
          </a:xfrm>
          <a:prstGeom prst="rect">
            <a:avLst/>
          </a:prstGeom>
        </p:spPr>
        <p:txBody>
          <a:bodyPr vert="horz" lIns="91440" tIns="45720" rIns="91440" bIns="45720" rtlCol="0">
            <a:normAutofit fontScale="55000" lnSpcReduction="20000"/>
          </a:bodyPr>
          <a:lstStyle/>
          <a:p>
            <a:pPr algn="just">
              <a:tabLst>
                <a:tab pos="361950" algn="l"/>
              </a:tabLst>
            </a:pPr>
            <a:r>
              <a:rPr lang="tt-RU" sz="3300" dirty="0" smtClean="0">
                <a:solidFill>
                  <a:srgbClr val="500000"/>
                </a:solidFill>
              </a:rPr>
              <a:t>	</a:t>
            </a:r>
            <a:r>
              <a:rPr lang="ru-RU" sz="3400" dirty="0" smtClean="0">
                <a:solidFill>
                  <a:srgbClr val="500000"/>
                </a:solidFill>
              </a:rPr>
              <a:t>Дед </a:t>
            </a:r>
            <a:r>
              <a:rPr lang="ru-RU" sz="3400" dirty="0" err="1" smtClean="0">
                <a:solidFill>
                  <a:srgbClr val="500000"/>
                </a:solidFill>
              </a:rPr>
              <a:t>Сафиулла</a:t>
            </a:r>
            <a:r>
              <a:rPr lang="ru-RU" sz="3400" dirty="0" smtClean="0">
                <a:solidFill>
                  <a:srgbClr val="500000"/>
                </a:solidFill>
              </a:rPr>
              <a:t> был близким для нашей семьи (</a:t>
            </a:r>
            <a:r>
              <a:rPr lang="ru-RU" sz="3400" dirty="0" err="1" smtClean="0">
                <a:solidFill>
                  <a:srgbClr val="500000"/>
                </a:solidFill>
              </a:rPr>
              <a:t>семьи</a:t>
            </a:r>
            <a:r>
              <a:rPr lang="ru-RU" sz="3400" dirty="0" smtClean="0">
                <a:solidFill>
                  <a:srgbClr val="500000"/>
                </a:solidFill>
              </a:rPr>
              <a:t> моего прадедушки и прабабушки) человеком (хотя не являлся нам кровным родственником), бабушка говорит его любили все ,от мала, до велика. Говорить о войне он не любил. И лишь иногда, он мог, что – то рассказать. И вот одна из них, которая дошла и до меня:</a:t>
            </a:r>
          </a:p>
          <a:p>
            <a:pPr algn="just">
              <a:tabLst>
                <a:tab pos="361950" algn="l"/>
              </a:tabLst>
            </a:pPr>
            <a:r>
              <a:rPr lang="ru-RU" sz="3400" dirty="0" smtClean="0">
                <a:solidFill>
                  <a:srgbClr val="500000"/>
                </a:solidFill>
              </a:rPr>
              <a:t>	</a:t>
            </a:r>
            <a:endParaRPr lang="ru-RU" sz="3300" dirty="0">
              <a:solidFill>
                <a:srgbClr val="500000"/>
              </a:solidFill>
            </a:endParaRPr>
          </a:p>
        </p:txBody>
      </p:sp>
      <p:pic>
        <p:nvPicPr>
          <p:cNvPr id="6" name="Рисунок 5" descr="C:\Users\1\Downloads\20200415_195516.jpg"/>
          <p:cNvPicPr/>
          <p:nvPr/>
        </p:nvPicPr>
        <p:blipFill>
          <a:blip r:embed="rId3" cstate="print"/>
          <a:srcRect t="8082" b="8400"/>
          <a:stretch>
            <a:fillRect/>
          </a:stretch>
        </p:blipFill>
        <p:spPr bwMode="auto">
          <a:xfrm rot="16200000">
            <a:off x="6115942" y="804938"/>
            <a:ext cx="1736653" cy="2232249"/>
          </a:xfrm>
          <a:prstGeom prst="rect">
            <a:avLst/>
          </a:prstGeom>
          <a:noFill/>
          <a:ln w="22225">
            <a:solidFill>
              <a:srgbClr val="C00000"/>
            </a:solidFill>
          </a:ln>
        </p:spPr>
      </p:pic>
      <p:sp>
        <p:nvSpPr>
          <p:cNvPr id="9" name="Прямоугольник 8"/>
          <p:cNvSpPr/>
          <p:nvPr/>
        </p:nvSpPr>
        <p:spPr>
          <a:xfrm>
            <a:off x="3779912" y="3068960"/>
            <a:ext cx="4680520" cy="2585323"/>
          </a:xfrm>
          <a:prstGeom prst="rect">
            <a:avLst/>
          </a:prstGeom>
        </p:spPr>
        <p:txBody>
          <a:bodyPr wrap="square">
            <a:spAutoFit/>
          </a:bodyPr>
          <a:lstStyle/>
          <a:p>
            <a:pPr algn="just"/>
            <a:r>
              <a:rPr lang="ru-RU" dirty="0" smtClean="0">
                <a:solidFill>
                  <a:srgbClr val="500000"/>
                </a:solidFill>
              </a:rPr>
              <a:t>«Возвращались с задания небольшим отрядом из 6 человек. Идти пришлось по маленькой речке (узкая, глубина до колена), так как вокруг все заминировано. На тот момент шли уже очень долго, точно не помню сколько - несколько часов. Середина ноября, вода очень холодная, льдом где-то уже покрывается. </a:t>
            </a:r>
            <a:endParaRPr lang="ru-RU" dirty="0" smtClean="0"/>
          </a:p>
          <a:p>
            <a:pPr algn="just"/>
            <a:endParaRPr lang="ru-RU" dirty="0"/>
          </a:p>
        </p:txBody>
      </p:sp>
      <p:pic>
        <p:nvPicPr>
          <p:cNvPr id="25606" name="Picture 6" descr="Untitled"/>
          <p:cNvPicPr>
            <a:picLocks noChangeAspect="1" noChangeArrowheads="1"/>
          </p:cNvPicPr>
          <p:nvPr/>
        </p:nvPicPr>
        <p:blipFill>
          <a:blip r:embed="rId4" cstate="print"/>
          <a:srcRect l="11830" t="15120" b="10882"/>
          <a:stretch>
            <a:fillRect/>
          </a:stretch>
        </p:blipFill>
        <p:spPr bwMode="auto">
          <a:xfrm rot="21122818">
            <a:off x="1289456" y="2999490"/>
            <a:ext cx="2304256" cy="2673011"/>
          </a:xfrm>
          <a:prstGeom prst="rect">
            <a:avLst/>
          </a:prstGeom>
          <a:noFill/>
          <a:ln w="22225">
            <a:solidFill>
              <a:srgbClr val="C00000"/>
            </a:solid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3" descr="C:\Users\Гульназ\Desktop\img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Содержимое 2"/>
          <p:cNvSpPr txBox="1">
            <a:spLocks/>
          </p:cNvSpPr>
          <p:nvPr/>
        </p:nvSpPr>
        <p:spPr>
          <a:xfrm>
            <a:off x="1331640" y="1124744"/>
            <a:ext cx="6912768" cy="4176464"/>
          </a:xfrm>
          <a:prstGeom prst="rect">
            <a:avLst/>
          </a:prstGeom>
        </p:spPr>
        <p:txBody>
          <a:bodyPr vert="horz" lIns="91440" tIns="45720" rIns="91440" bIns="45720" rtlCol="0">
            <a:normAutofit fontScale="62500" lnSpcReduction="20000"/>
          </a:bodyPr>
          <a:lstStyle/>
          <a:p>
            <a:pPr algn="just">
              <a:tabLst>
                <a:tab pos="361950" algn="l"/>
              </a:tabLst>
            </a:pPr>
            <a:r>
              <a:rPr lang="tt-RU" sz="3300" dirty="0" smtClean="0">
                <a:solidFill>
                  <a:srgbClr val="500000"/>
                </a:solidFill>
              </a:rPr>
              <a:t>	</a:t>
            </a:r>
            <a:r>
              <a:rPr lang="ru-RU" sz="3400" dirty="0" smtClean="0">
                <a:solidFill>
                  <a:srgbClr val="500000"/>
                </a:solidFill>
              </a:rPr>
              <a:t>Я первым шел. В какой-то момент слышу взрыв, оборачиваюсь, все, кроме его друга, шедшего за мной, мертвы - на мину наступили, видимо, из-за мороза сработала задержкой. Я больше 15 км тащил друга на себе, так как тот идти не мог сам, сознание терял. Когда вернулись, я начал разуваться, а все ноги до колена в крови, осколки торчат - мина и его задела сильно, но он даже не заметил, пока не дошёл. Так и вынес друга на себе с ранеными ногами, оба живы остались».</a:t>
            </a:r>
          </a:p>
          <a:p>
            <a:pPr algn="just">
              <a:tabLst>
                <a:tab pos="361950" algn="l"/>
              </a:tabLst>
            </a:pPr>
            <a:r>
              <a:rPr lang="ru-RU" sz="3400" dirty="0" smtClean="0">
                <a:solidFill>
                  <a:srgbClr val="500000"/>
                </a:solidFill>
              </a:rPr>
              <a:t>	Вернувшись с войны, в счастливой семье, вместе со своей супругой </a:t>
            </a:r>
            <a:r>
              <a:rPr lang="ru-RU" sz="3400" dirty="0" err="1" smtClean="0">
                <a:solidFill>
                  <a:srgbClr val="500000"/>
                </a:solidFill>
              </a:rPr>
              <a:t>Саибой</a:t>
            </a:r>
            <a:r>
              <a:rPr lang="ru-RU" sz="3400" dirty="0" smtClean="0">
                <a:solidFill>
                  <a:srgbClr val="500000"/>
                </a:solidFill>
              </a:rPr>
              <a:t>, они воспитали 5 прекрасных детей. Один из которых (Ильдар </a:t>
            </a:r>
            <a:r>
              <a:rPr lang="ru-RU" sz="3400" dirty="0" err="1" smtClean="0">
                <a:solidFill>
                  <a:srgbClr val="500000"/>
                </a:solidFill>
              </a:rPr>
              <a:t>Сафиуллович</a:t>
            </a:r>
            <a:r>
              <a:rPr lang="ru-RU" sz="3400" dirty="0" smtClean="0">
                <a:solidFill>
                  <a:srgbClr val="500000"/>
                </a:solidFill>
              </a:rPr>
              <a:t>), пошел по стопам отца, стал военным следователем (работником  правоохранительных органов, заместитель начальника отдела по защите прав военнослужащих).</a:t>
            </a:r>
            <a:endParaRPr lang="ru-RU" sz="3300" dirty="0">
              <a:solidFill>
                <a:srgbClr val="5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3" descr="C:\Users\Гульназ\Desktop\img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Рисунок 4" descr="C:\Users\Uzer\Pictures\Scanned000817.jpg"/>
          <p:cNvPicPr/>
          <p:nvPr/>
        </p:nvPicPr>
        <p:blipFill>
          <a:blip r:embed="rId3"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l="45506" t="13826" r="6495" b="42075"/>
          <a:stretch>
            <a:fillRect/>
          </a:stretch>
        </p:blipFill>
        <p:spPr bwMode="auto">
          <a:xfrm>
            <a:off x="5220072" y="1412776"/>
            <a:ext cx="2304256" cy="3168352"/>
          </a:xfrm>
          <a:prstGeom prst="rect">
            <a:avLst/>
          </a:prstGeom>
          <a:noFill/>
          <a:ln w="22225">
            <a:solidFill>
              <a:srgbClr val="C00000"/>
            </a:solidFill>
          </a:ln>
        </p:spPr>
      </p:pic>
      <p:sp>
        <p:nvSpPr>
          <p:cNvPr id="6" name="Прямоугольник 5"/>
          <p:cNvSpPr/>
          <p:nvPr/>
        </p:nvSpPr>
        <p:spPr>
          <a:xfrm>
            <a:off x="4716016" y="4581128"/>
            <a:ext cx="3312368" cy="1569660"/>
          </a:xfrm>
          <a:prstGeom prst="rect">
            <a:avLst/>
          </a:prstGeom>
        </p:spPr>
        <p:txBody>
          <a:bodyPr wrap="square">
            <a:spAutoFit/>
          </a:bodyPr>
          <a:lstStyle/>
          <a:p>
            <a:pPr algn="ctr">
              <a:spcBef>
                <a:spcPct val="0"/>
              </a:spcBef>
            </a:pPr>
            <a:r>
              <a:rPr lang="ru-RU" sz="2400" b="1" dirty="0" err="1" smtClean="0">
                <a:solidFill>
                  <a:srgbClr val="C00000"/>
                </a:solidFill>
              </a:rPr>
              <a:t>Сәмигуллин Шәйдулла Сәмигулла улы</a:t>
            </a:r>
            <a:endParaRPr lang="ru-RU" sz="2400" b="1" dirty="0" smtClean="0">
              <a:solidFill>
                <a:srgbClr val="C00000"/>
              </a:solidFill>
            </a:endParaRPr>
          </a:p>
          <a:p>
            <a:pPr lvl="0" algn="ctr">
              <a:spcBef>
                <a:spcPct val="0"/>
              </a:spcBef>
            </a:pPr>
            <a:r>
              <a:rPr lang="ru-RU" sz="2400" b="1" dirty="0" smtClean="0">
                <a:solidFill>
                  <a:srgbClr val="C00000"/>
                </a:solidFill>
              </a:rPr>
              <a:t>(1913-1997)</a:t>
            </a:r>
          </a:p>
          <a:p>
            <a:pPr lvl="0" algn="ctr">
              <a:spcBef>
                <a:spcPct val="0"/>
              </a:spcBef>
            </a:pPr>
            <a:endParaRPr lang="ru-RU" sz="2400" b="1" dirty="0">
              <a:solidFill>
                <a:srgbClr val="C00000"/>
              </a:solidFill>
            </a:endParaRPr>
          </a:p>
        </p:txBody>
      </p:sp>
      <p:sp>
        <p:nvSpPr>
          <p:cNvPr id="7" name="Прямоугольник 6"/>
          <p:cNvSpPr/>
          <p:nvPr/>
        </p:nvSpPr>
        <p:spPr>
          <a:xfrm>
            <a:off x="1619672" y="4005064"/>
            <a:ext cx="2520280" cy="707886"/>
          </a:xfrm>
          <a:prstGeom prst="rect">
            <a:avLst/>
          </a:prstGeom>
        </p:spPr>
        <p:txBody>
          <a:bodyPr wrap="square">
            <a:spAutoFit/>
          </a:bodyPr>
          <a:lstStyle/>
          <a:p>
            <a:pPr lvl="0" algn="ctr">
              <a:spcBef>
                <a:spcPct val="0"/>
              </a:spcBef>
              <a:defRPr/>
            </a:pPr>
            <a:r>
              <a:rPr lang="ru-RU" sz="2000" b="1" dirty="0" err="1" smtClean="0">
                <a:solidFill>
                  <a:srgbClr val="C00000"/>
                </a:solidFill>
              </a:rPr>
              <a:t>Оныкчыгы</a:t>
            </a:r>
            <a:endParaRPr lang="ru-RU" sz="2000" b="1" dirty="0" smtClean="0">
              <a:solidFill>
                <a:srgbClr val="C00000"/>
              </a:solidFill>
            </a:endParaRPr>
          </a:p>
          <a:p>
            <a:pPr lvl="0" algn="ctr">
              <a:spcBef>
                <a:spcPct val="0"/>
              </a:spcBef>
              <a:defRPr/>
            </a:pPr>
            <a:r>
              <a:rPr lang="ru-RU" sz="2000" b="1" dirty="0" err="1" smtClean="0">
                <a:solidFill>
                  <a:srgbClr val="C00000"/>
                </a:solidFill>
              </a:rPr>
              <a:t>Гиззатуллин</a:t>
            </a:r>
            <a:r>
              <a:rPr lang="ru-RU" sz="2000" b="1" dirty="0" smtClean="0">
                <a:solidFill>
                  <a:srgbClr val="C00000"/>
                </a:solidFill>
              </a:rPr>
              <a:t> </a:t>
            </a:r>
            <a:r>
              <a:rPr lang="ru-RU" sz="2000" b="1" dirty="0" err="1" smtClean="0">
                <a:solidFill>
                  <a:srgbClr val="C00000"/>
                </a:solidFill>
              </a:rPr>
              <a:t>Саит</a:t>
            </a:r>
            <a:endParaRPr lang="ru-RU" sz="2000" b="1" dirty="0">
              <a:solidFill>
                <a:srgbClr val="C00000"/>
              </a:solidFill>
            </a:endParaRPr>
          </a:p>
        </p:txBody>
      </p:sp>
      <p:pic>
        <p:nvPicPr>
          <p:cNvPr id="1026" name="Picture 2" descr="C:\Users\Гульназ\Downloads\IMG-20200425-WA0004.jpg"/>
          <p:cNvPicPr>
            <a:picLocks noChangeAspect="1" noChangeArrowheads="1"/>
          </p:cNvPicPr>
          <p:nvPr/>
        </p:nvPicPr>
        <p:blipFill>
          <a:blip r:embed="rId4" cstate="print"/>
          <a:srcRect/>
          <a:stretch>
            <a:fillRect/>
          </a:stretch>
        </p:blipFill>
        <p:spPr bwMode="auto">
          <a:xfrm>
            <a:off x="1979712" y="1484784"/>
            <a:ext cx="1872208" cy="2496277"/>
          </a:xfrm>
          <a:prstGeom prst="rect">
            <a:avLst/>
          </a:prstGeom>
          <a:noFill/>
          <a:ln w="22225">
            <a:solidFill>
              <a:srgbClr val="C00000"/>
            </a:solid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3" descr="C:\Users\Гульназ\Desktop\img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Содержимое 2"/>
          <p:cNvSpPr txBox="1">
            <a:spLocks/>
          </p:cNvSpPr>
          <p:nvPr/>
        </p:nvSpPr>
        <p:spPr>
          <a:xfrm>
            <a:off x="1331640" y="1124744"/>
            <a:ext cx="6912768" cy="4176464"/>
          </a:xfrm>
          <a:prstGeom prst="rect">
            <a:avLst/>
          </a:prstGeom>
        </p:spPr>
        <p:txBody>
          <a:bodyPr vert="horz" lIns="91440" tIns="45720" rIns="91440" bIns="45720" rtlCol="0">
            <a:normAutofit/>
          </a:bodyPr>
          <a:lstStyle/>
          <a:p>
            <a:pPr algn="just">
              <a:tabLst>
                <a:tab pos="361950" algn="l"/>
              </a:tabLst>
            </a:pPr>
            <a:endParaRPr lang="ru-RU" sz="3300" dirty="0">
              <a:solidFill>
                <a:srgbClr val="500000"/>
              </a:solidFill>
            </a:endParaRPr>
          </a:p>
        </p:txBody>
      </p:sp>
      <p:sp>
        <p:nvSpPr>
          <p:cNvPr id="7" name="Содержимое 2"/>
          <p:cNvSpPr txBox="1">
            <a:spLocks/>
          </p:cNvSpPr>
          <p:nvPr/>
        </p:nvSpPr>
        <p:spPr>
          <a:xfrm>
            <a:off x="1259632" y="836712"/>
            <a:ext cx="7137176" cy="3384376"/>
          </a:xfrm>
          <a:prstGeom prst="rect">
            <a:avLst/>
          </a:prstGeom>
        </p:spPr>
        <p:txBody>
          <a:bodyPr vert="horz" lIns="91440" tIns="45720" rIns="91440" bIns="45720" rtlCol="0">
            <a:normAutofit fontScale="55000" lnSpcReduction="20000"/>
          </a:bodyPr>
          <a:lstStyle/>
          <a:p>
            <a:pPr algn="just">
              <a:tabLst>
                <a:tab pos="361950" algn="l"/>
              </a:tabLst>
            </a:pPr>
            <a:r>
              <a:rPr lang="tt-RU" sz="3300" dirty="0" smtClean="0">
                <a:solidFill>
                  <a:srgbClr val="500000"/>
                </a:solidFill>
              </a:rPr>
              <a:t>	</a:t>
            </a:r>
            <a:r>
              <a:rPr lang="ru-RU" sz="3400" dirty="0" smtClean="0">
                <a:solidFill>
                  <a:srgbClr val="500000"/>
                </a:solidFill>
              </a:rPr>
              <a:t>Минем </a:t>
            </a:r>
            <a:r>
              <a:rPr lang="ru-RU" sz="3400" dirty="0" err="1" smtClean="0">
                <a:solidFill>
                  <a:srgbClr val="500000"/>
                </a:solidFill>
              </a:rPr>
              <a:t>әтием ягыннан</a:t>
            </a:r>
            <a:r>
              <a:rPr lang="ru-RU" sz="3400" dirty="0" smtClean="0">
                <a:solidFill>
                  <a:srgbClr val="500000"/>
                </a:solidFill>
              </a:rPr>
              <a:t> бабам </a:t>
            </a:r>
            <a:r>
              <a:rPr lang="ru-RU" sz="3400" dirty="0" err="1" smtClean="0">
                <a:solidFill>
                  <a:srgbClr val="500000"/>
                </a:solidFill>
              </a:rPr>
              <a:t>Сәмигуллин Шәйдулла Сәмигулла улы</a:t>
            </a:r>
            <a:r>
              <a:rPr lang="ru-RU" sz="3400" dirty="0" smtClean="0">
                <a:solidFill>
                  <a:srgbClr val="500000"/>
                </a:solidFill>
              </a:rPr>
              <a:t> 1913нче </a:t>
            </a:r>
            <a:r>
              <a:rPr lang="ru-RU" sz="3400" dirty="0" err="1" smtClean="0">
                <a:solidFill>
                  <a:srgbClr val="500000"/>
                </a:solidFill>
              </a:rPr>
              <a:t>елның февралендә хәзерге Әтнә </a:t>
            </a:r>
            <a:r>
              <a:rPr lang="ru-RU" sz="3400" dirty="0" smtClean="0">
                <a:solidFill>
                  <a:srgbClr val="500000"/>
                </a:solidFill>
              </a:rPr>
              <a:t>районы </a:t>
            </a:r>
            <a:r>
              <a:rPr lang="ru-RU" sz="3400" dirty="0" err="1" smtClean="0">
                <a:solidFill>
                  <a:srgbClr val="500000"/>
                </a:solidFill>
              </a:rPr>
              <a:t>Түбән Бәрәскә авылында</a:t>
            </a:r>
            <a:r>
              <a:rPr lang="ru-RU" sz="3400" dirty="0" smtClean="0">
                <a:solidFill>
                  <a:srgbClr val="500000"/>
                </a:solidFill>
              </a:rPr>
              <a:t> </a:t>
            </a:r>
            <a:r>
              <a:rPr lang="ru-RU" sz="3400" dirty="0" err="1" smtClean="0">
                <a:solidFill>
                  <a:srgbClr val="500000"/>
                </a:solidFill>
              </a:rPr>
              <a:t>Сәмигулла белән Хөсниҗамал гаиләсендә дөньяга килә</a:t>
            </a:r>
            <a:r>
              <a:rPr lang="ru-RU" sz="3400" dirty="0" smtClean="0">
                <a:solidFill>
                  <a:srgbClr val="500000"/>
                </a:solidFill>
              </a:rPr>
              <a:t>. </a:t>
            </a:r>
            <a:r>
              <a:rPr lang="ru-RU" sz="3400" dirty="0" err="1" smtClean="0">
                <a:solidFill>
                  <a:srgbClr val="500000"/>
                </a:solidFill>
              </a:rPr>
              <a:t>Кечкенә вакытта</a:t>
            </a:r>
            <a:r>
              <a:rPr lang="ru-RU" sz="3400" dirty="0" smtClean="0">
                <a:solidFill>
                  <a:srgbClr val="500000"/>
                </a:solidFill>
              </a:rPr>
              <a:t> </a:t>
            </a:r>
            <a:r>
              <a:rPr lang="ru-RU" sz="3400" dirty="0" err="1" smtClean="0">
                <a:solidFill>
                  <a:srgbClr val="500000"/>
                </a:solidFill>
              </a:rPr>
              <a:t>бик</a:t>
            </a:r>
            <a:r>
              <a:rPr lang="ru-RU" sz="3400" dirty="0" smtClean="0">
                <a:solidFill>
                  <a:srgbClr val="500000"/>
                </a:solidFill>
              </a:rPr>
              <a:t> </a:t>
            </a:r>
            <a:r>
              <a:rPr lang="ru-RU" sz="3400" dirty="0" err="1" smtClean="0">
                <a:solidFill>
                  <a:srgbClr val="500000"/>
                </a:solidFill>
              </a:rPr>
              <a:t>шук</a:t>
            </a:r>
            <a:r>
              <a:rPr lang="ru-RU" sz="3400" dirty="0" smtClean="0">
                <a:solidFill>
                  <a:srgbClr val="500000"/>
                </a:solidFill>
              </a:rPr>
              <a:t>, </a:t>
            </a:r>
            <a:r>
              <a:rPr lang="ru-RU" sz="3400" dirty="0" err="1" smtClean="0">
                <a:solidFill>
                  <a:srgbClr val="500000"/>
                </a:solidFill>
              </a:rPr>
              <a:t>кызыксынучан</a:t>
            </a:r>
            <a:r>
              <a:rPr lang="ru-RU" sz="3400" dirty="0" smtClean="0">
                <a:solidFill>
                  <a:srgbClr val="500000"/>
                </a:solidFill>
              </a:rPr>
              <a:t>, </a:t>
            </a:r>
            <a:r>
              <a:rPr lang="ru-RU" sz="3400" dirty="0" err="1" smtClean="0">
                <a:solidFill>
                  <a:srgbClr val="500000"/>
                </a:solidFill>
              </a:rPr>
              <a:t>тырыш</a:t>
            </a:r>
            <a:r>
              <a:rPr lang="ru-RU" sz="3400" dirty="0" smtClean="0">
                <a:solidFill>
                  <a:srgbClr val="500000"/>
                </a:solidFill>
              </a:rPr>
              <a:t> бала </a:t>
            </a:r>
            <a:r>
              <a:rPr lang="ru-RU" sz="3400" dirty="0" err="1" smtClean="0">
                <a:solidFill>
                  <a:srgbClr val="500000"/>
                </a:solidFill>
              </a:rPr>
              <a:t>булып</a:t>
            </a:r>
            <a:r>
              <a:rPr lang="ru-RU" sz="3400" dirty="0" smtClean="0">
                <a:solidFill>
                  <a:srgbClr val="500000"/>
                </a:solidFill>
              </a:rPr>
              <a:t> </a:t>
            </a:r>
            <a:r>
              <a:rPr lang="ru-RU" sz="3400" dirty="0" err="1" smtClean="0">
                <a:solidFill>
                  <a:srgbClr val="500000"/>
                </a:solidFill>
              </a:rPr>
              <a:t>үсә</a:t>
            </a:r>
            <a:r>
              <a:rPr lang="ru-RU" sz="3400" dirty="0" smtClean="0">
                <a:solidFill>
                  <a:srgbClr val="500000"/>
                </a:solidFill>
              </a:rPr>
              <a:t>. </a:t>
            </a:r>
            <a:r>
              <a:rPr lang="ru-RU" sz="3400" dirty="0" err="1" smtClean="0">
                <a:solidFill>
                  <a:srgbClr val="500000"/>
                </a:solidFill>
              </a:rPr>
              <a:t>Алар</a:t>
            </a:r>
            <a:r>
              <a:rPr lang="ru-RU" sz="3400" dirty="0" smtClean="0">
                <a:solidFill>
                  <a:srgbClr val="500000"/>
                </a:solidFill>
              </a:rPr>
              <a:t> </a:t>
            </a:r>
            <a:r>
              <a:rPr lang="ru-RU" sz="3400" dirty="0" err="1" smtClean="0">
                <a:solidFill>
                  <a:srgbClr val="500000"/>
                </a:solidFill>
              </a:rPr>
              <a:t>гаиләдә </a:t>
            </a:r>
            <a:r>
              <a:rPr lang="ru-RU" sz="3400" dirty="0" smtClean="0">
                <a:solidFill>
                  <a:srgbClr val="500000"/>
                </a:solidFill>
              </a:rPr>
              <a:t>7 бала </a:t>
            </a:r>
            <a:r>
              <a:rPr lang="ru-RU" sz="3400" dirty="0" err="1" smtClean="0">
                <a:solidFill>
                  <a:srgbClr val="500000"/>
                </a:solidFill>
              </a:rPr>
              <a:t>була</a:t>
            </a:r>
            <a:r>
              <a:rPr lang="ru-RU" sz="3400" dirty="0" smtClean="0">
                <a:solidFill>
                  <a:srgbClr val="500000"/>
                </a:solidFill>
              </a:rPr>
              <a:t>.</a:t>
            </a:r>
          </a:p>
          <a:p>
            <a:pPr algn="just"/>
            <a:r>
              <a:rPr lang="ru-RU" sz="3400" dirty="0" err="1" smtClean="0">
                <a:solidFill>
                  <a:srgbClr val="500000"/>
                </a:solidFill>
              </a:rPr>
              <a:t>Сугыш</a:t>
            </a:r>
            <a:r>
              <a:rPr lang="ru-RU" sz="3400" dirty="0" smtClean="0">
                <a:solidFill>
                  <a:srgbClr val="500000"/>
                </a:solidFill>
              </a:rPr>
              <a:t> </a:t>
            </a:r>
            <a:r>
              <a:rPr lang="ru-RU" sz="3400" dirty="0" err="1" smtClean="0">
                <a:solidFill>
                  <a:srgbClr val="500000"/>
                </a:solidFill>
              </a:rPr>
              <a:t>башланганда</a:t>
            </a:r>
            <a:r>
              <a:rPr lang="ru-RU" sz="3400" dirty="0" smtClean="0">
                <a:solidFill>
                  <a:srgbClr val="500000"/>
                </a:solidFill>
              </a:rPr>
              <a:t>, </a:t>
            </a:r>
            <a:r>
              <a:rPr lang="ru-RU" sz="3400" dirty="0" err="1" smtClean="0">
                <a:solidFill>
                  <a:srgbClr val="500000"/>
                </a:solidFill>
              </a:rPr>
              <a:t>Сәмигулла бабайга</a:t>
            </a:r>
            <a:r>
              <a:rPr lang="ru-RU" sz="3400" dirty="0" smtClean="0">
                <a:solidFill>
                  <a:srgbClr val="500000"/>
                </a:solidFill>
              </a:rPr>
              <a:t> 28 </a:t>
            </a:r>
            <a:r>
              <a:rPr lang="ru-RU" sz="3400" dirty="0" err="1" smtClean="0">
                <a:solidFill>
                  <a:srgbClr val="500000"/>
                </a:solidFill>
              </a:rPr>
              <a:t>яшь</a:t>
            </a:r>
            <a:r>
              <a:rPr lang="ru-RU" sz="3400" dirty="0" smtClean="0">
                <a:solidFill>
                  <a:srgbClr val="500000"/>
                </a:solidFill>
              </a:rPr>
              <a:t> </a:t>
            </a:r>
            <a:r>
              <a:rPr lang="ru-RU" sz="3400" dirty="0" err="1" smtClean="0">
                <a:solidFill>
                  <a:srgbClr val="500000"/>
                </a:solidFill>
              </a:rPr>
              <a:t>була</a:t>
            </a:r>
            <a:r>
              <a:rPr lang="ru-RU" sz="3400" dirty="0" smtClean="0">
                <a:solidFill>
                  <a:srgbClr val="500000"/>
                </a:solidFill>
              </a:rPr>
              <a:t>. </a:t>
            </a:r>
            <a:r>
              <a:rPr lang="ru-RU" sz="3400" dirty="0" err="1" smtClean="0">
                <a:solidFill>
                  <a:srgbClr val="500000"/>
                </a:solidFill>
              </a:rPr>
              <a:t>Аның </a:t>
            </a:r>
            <a:r>
              <a:rPr lang="ru-RU" sz="3400" dirty="0" smtClean="0">
                <a:solidFill>
                  <a:srgbClr val="500000"/>
                </a:solidFill>
              </a:rPr>
              <a:t>армия </a:t>
            </a:r>
            <a:r>
              <a:rPr lang="ru-RU" sz="3400" dirty="0" err="1" smtClean="0">
                <a:solidFill>
                  <a:srgbClr val="500000"/>
                </a:solidFill>
              </a:rPr>
              <a:t>сафларыннан</a:t>
            </a:r>
            <a:r>
              <a:rPr lang="ru-RU" sz="3400" dirty="0" smtClean="0">
                <a:solidFill>
                  <a:srgbClr val="500000"/>
                </a:solidFill>
              </a:rPr>
              <a:t> </a:t>
            </a:r>
            <a:r>
              <a:rPr lang="ru-RU" sz="3400" dirty="0" err="1" smtClean="0">
                <a:solidFill>
                  <a:srgbClr val="500000"/>
                </a:solidFill>
              </a:rPr>
              <a:t>әйләнеп кайтып</a:t>
            </a:r>
            <a:r>
              <a:rPr lang="ru-RU" sz="3400" dirty="0" smtClean="0">
                <a:solidFill>
                  <a:srgbClr val="500000"/>
                </a:solidFill>
              </a:rPr>
              <a:t>, </a:t>
            </a:r>
            <a:r>
              <a:rPr lang="ru-RU" sz="3400" dirty="0" err="1" smtClean="0">
                <a:solidFill>
                  <a:srgbClr val="500000"/>
                </a:solidFill>
              </a:rPr>
              <a:t>гаилә корып</a:t>
            </a:r>
            <a:r>
              <a:rPr lang="ru-RU" sz="3400" dirty="0" smtClean="0">
                <a:solidFill>
                  <a:srgbClr val="500000"/>
                </a:solidFill>
              </a:rPr>
              <a:t>, </a:t>
            </a:r>
            <a:r>
              <a:rPr lang="ru-RU" sz="3400" dirty="0" err="1" smtClean="0">
                <a:solidFill>
                  <a:srgbClr val="500000"/>
                </a:solidFill>
              </a:rPr>
              <a:t>кызы</a:t>
            </a:r>
            <a:r>
              <a:rPr lang="ru-RU" sz="3400" dirty="0" smtClean="0">
                <a:solidFill>
                  <a:srgbClr val="500000"/>
                </a:solidFill>
              </a:rPr>
              <a:t> </a:t>
            </a:r>
            <a:r>
              <a:rPr lang="ru-RU" sz="3400" dirty="0" err="1" smtClean="0">
                <a:solidFill>
                  <a:srgbClr val="500000"/>
                </a:solidFill>
              </a:rPr>
              <a:t>Дамирә туган</a:t>
            </a:r>
            <a:r>
              <a:rPr lang="ru-RU" sz="3400" dirty="0" smtClean="0">
                <a:solidFill>
                  <a:srgbClr val="500000"/>
                </a:solidFill>
              </a:rPr>
              <a:t> </a:t>
            </a:r>
            <a:r>
              <a:rPr lang="ru-RU" sz="3400" dirty="0" err="1" smtClean="0">
                <a:solidFill>
                  <a:srgbClr val="500000"/>
                </a:solidFill>
              </a:rPr>
              <a:t>вакыты</a:t>
            </a:r>
            <a:r>
              <a:rPr lang="ru-RU" sz="3400" dirty="0" smtClean="0">
                <a:solidFill>
                  <a:srgbClr val="500000"/>
                </a:solidFill>
              </a:rPr>
              <a:t> </a:t>
            </a:r>
            <a:r>
              <a:rPr lang="ru-RU" sz="3400" dirty="0" err="1" smtClean="0">
                <a:solidFill>
                  <a:srgbClr val="500000"/>
                </a:solidFill>
              </a:rPr>
              <a:t>була</a:t>
            </a:r>
            <a:r>
              <a:rPr lang="ru-RU" sz="3400" dirty="0" smtClean="0">
                <a:solidFill>
                  <a:srgbClr val="500000"/>
                </a:solidFill>
              </a:rPr>
              <a:t>. 1941нче </a:t>
            </a:r>
            <a:r>
              <a:rPr lang="ru-RU" sz="3400" dirty="0" err="1" smtClean="0">
                <a:solidFill>
                  <a:srgbClr val="500000"/>
                </a:solidFill>
              </a:rPr>
              <a:t>елга</a:t>
            </a:r>
            <a:r>
              <a:rPr lang="ru-RU" sz="3400" dirty="0" smtClean="0">
                <a:solidFill>
                  <a:srgbClr val="500000"/>
                </a:solidFill>
              </a:rPr>
              <a:t> </a:t>
            </a:r>
            <a:r>
              <a:rPr lang="ru-RU" sz="3400" dirty="0" err="1" smtClean="0">
                <a:solidFill>
                  <a:srgbClr val="500000"/>
                </a:solidFill>
              </a:rPr>
              <a:t>Түбән Бәрәскә авылында</a:t>
            </a:r>
            <a:r>
              <a:rPr lang="ru-RU" sz="3400" dirty="0" smtClean="0">
                <a:solidFill>
                  <a:srgbClr val="500000"/>
                </a:solidFill>
              </a:rPr>
              <a:t> 2 машина </a:t>
            </a:r>
            <a:r>
              <a:rPr lang="ru-RU" sz="3400" dirty="0" err="1" smtClean="0">
                <a:solidFill>
                  <a:srgbClr val="500000"/>
                </a:solidFill>
              </a:rPr>
              <a:t>була</a:t>
            </a:r>
            <a:r>
              <a:rPr lang="ru-RU" sz="3400" dirty="0" smtClean="0">
                <a:solidFill>
                  <a:srgbClr val="500000"/>
                </a:solidFill>
              </a:rPr>
              <a:t>. </a:t>
            </a:r>
            <a:r>
              <a:rPr lang="ru-RU" sz="3400" dirty="0" err="1" smtClean="0">
                <a:solidFill>
                  <a:srgbClr val="500000"/>
                </a:solidFill>
              </a:rPr>
              <a:t>Шуларның берсендә </a:t>
            </a:r>
            <a:r>
              <a:rPr lang="ru-RU" sz="3400" dirty="0" smtClean="0">
                <a:solidFill>
                  <a:srgbClr val="500000"/>
                </a:solidFill>
              </a:rPr>
              <a:t>минем </a:t>
            </a:r>
            <a:r>
              <a:rPr lang="ru-RU" sz="3400" dirty="0" err="1" smtClean="0">
                <a:solidFill>
                  <a:srgbClr val="500000"/>
                </a:solidFill>
              </a:rPr>
              <a:t>бабай</a:t>
            </a:r>
            <a:r>
              <a:rPr lang="ru-RU" sz="3400" dirty="0" smtClean="0">
                <a:solidFill>
                  <a:srgbClr val="500000"/>
                </a:solidFill>
              </a:rPr>
              <a:t> машина </a:t>
            </a:r>
            <a:r>
              <a:rPr lang="ru-RU" sz="3400" dirty="0" err="1" smtClean="0">
                <a:solidFill>
                  <a:srgbClr val="500000"/>
                </a:solidFill>
              </a:rPr>
              <a:t>йөртүче булып</a:t>
            </a:r>
            <a:r>
              <a:rPr lang="ru-RU" sz="3400" dirty="0" smtClean="0">
                <a:solidFill>
                  <a:srgbClr val="500000"/>
                </a:solidFill>
              </a:rPr>
              <a:t> </a:t>
            </a:r>
            <a:r>
              <a:rPr lang="ru-RU" sz="3400" dirty="0" err="1" smtClean="0">
                <a:solidFill>
                  <a:srgbClr val="500000"/>
                </a:solidFill>
              </a:rPr>
              <a:t>эшли</a:t>
            </a:r>
            <a:r>
              <a:rPr lang="ru-RU" sz="3400" dirty="0" smtClean="0">
                <a:solidFill>
                  <a:srgbClr val="500000"/>
                </a:solidFill>
              </a:rPr>
              <a:t>. 1941нче </a:t>
            </a:r>
            <a:r>
              <a:rPr lang="ru-RU" sz="3400" dirty="0" err="1" smtClean="0">
                <a:solidFill>
                  <a:srgbClr val="500000"/>
                </a:solidFill>
              </a:rPr>
              <a:t>елның җәендә</a:t>
            </a:r>
            <a:r>
              <a:rPr lang="ru-RU" sz="3400" dirty="0" smtClean="0">
                <a:solidFill>
                  <a:srgbClr val="500000"/>
                </a:solidFill>
              </a:rPr>
              <a:t>, 2 </a:t>
            </a:r>
            <a:r>
              <a:rPr lang="ru-RU" sz="3400" dirty="0" err="1" smtClean="0">
                <a:solidFill>
                  <a:srgbClr val="500000"/>
                </a:solidFill>
              </a:rPr>
              <a:t>машинага</a:t>
            </a:r>
            <a:r>
              <a:rPr lang="ru-RU" sz="3400" dirty="0" smtClean="0">
                <a:solidFill>
                  <a:srgbClr val="500000"/>
                </a:solidFill>
              </a:rPr>
              <a:t> </a:t>
            </a:r>
            <a:r>
              <a:rPr lang="ru-RU" sz="3400" dirty="0" err="1" smtClean="0">
                <a:solidFill>
                  <a:srgbClr val="500000"/>
                </a:solidFill>
              </a:rPr>
              <a:t>утырышып</a:t>
            </a:r>
            <a:r>
              <a:rPr lang="ru-RU" sz="3400" dirty="0" smtClean="0">
                <a:solidFill>
                  <a:srgbClr val="500000"/>
                </a:solidFill>
              </a:rPr>
              <a:t>, </a:t>
            </a:r>
            <a:r>
              <a:rPr lang="ru-RU" sz="3400" dirty="0" err="1" smtClean="0">
                <a:solidFill>
                  <a:srgbClr val="500000"/>
                </a:solidFill>
              </a:rPr>
              <a:t>авыл</a:t>
            </a:r>
            <a:r>
              <a:rPr lang="ru-RU" sz="3400" dirty="0" smtClean="0">
                <a:solidFill>
                  <a:srgbClr val="500000"/>
                </a:solidFill>
              </a:rPr>
              <a:t> </a:t>
            </a:r>
            <a:r>
              <a:rPr lang="ru-RU" sz="3400" dirty="0" err="1" smtClean="0">
                <a:solidFill>
                  <a:srgbClr val="500000"/>
                </a:solidFill>
              </a:rPr>
              <a:t>егетләре </a:t>
            </a:r>
            <a:r>
              <a:rPr lang="ru-RU" sz="3400" dirty="0" smtClean="0">
                <a:solidFill>
                  <a:srgbClr val="500000"/>
                </a:solidFill>
              </a:rPr>
              <a:t>Арча районы </a:t>
            </a:r>
            <a:r>
              <a:rPr lang="ru-RU" sz="3400" dirty="0" err="1" smtClean="0">
                <a:solidFill>
                  <a:srgbClr val="500000"/>
                </a:solidFill>
              </a:rPr>
              <a:t>военкоматына</a:t>
            </a:r>
            <a:r>
              <a:rPr lang="ru-RU" sz="3400" dirty="0" smtClean="0">
                <a:solidFill>
                  <a:srgbClr val="500000"/>
                </a:solidFill>
              </a:rPr>
              <a:t> </a:t>
            </a:r>
            <a:r>
              <a:rPr lang="ru-RU" sz="3400" dirty="0" err="1" smtClean="0">
                <a:solidFill>
                  <a:srgbClr val="500000"/>
                </a:solidFill>
              </a:rPr>
              <a:t>китәләр</a:t>
            </a:r>
            <a:r>
              <a:rPr lang="ru-RU" sz="3400" dirty="0" smtClean="0">
                <a:solidFill>
                  <a:srgbClr val="500000"/>
                </a:solidFill>
              </a:rPr>
              <a:t>. </a:t>
            </a:r>
            <a:r>
              <a:rPr lang="ru-RU" sz="3400" dirty="0" err="1" smtClean="0">
                <a:solidFill>
                  <a:srgbClr val="500000"/>
                </a:solidFill>
              </a:rPr>
              <a:t>Арчадан</a:t>
            </a:r>
            <a:r>
              <a:rPr lang="ru-RU" sz="3400" dirty="0" smtClean="0">
                <a:solidFill>
                  <a:srgbClr val="500000"/>
                </a:solidFill>
              </a:rPr>
              <a:t> </a:t>
            </a:r>
            <a:r>
              <a:rPr lang="ru-RU" sz="3400" dirty="0" err="1" smtClean="0">
                <a:solidFill>
                  <a:srgbClr val="500000"/>
                </a:solidFill>
              </a:rPr>
              <a:t>бабай</a:t>
            </a:r>
            <a:r>
              <a:rPr lang="ru-RU" sz="3400" dirty="0" smtClean="0">
                <a:solidFill>
                  <a:srgbClr val="500000"/>
                </a:solidFill>
              </a:rPr>
              <a:t>, </a:t>
            </a:r>
            <a:r>
              <a:rPr lang="ru-RU" sz="3400" dirty="0" err="1" smtClean="0">
                <a:solidFill>
                  <a:srgbClr val="500000"/>
                </a:solidFill>
              </a:rPr>
              <a:t>машинасы</a:t>
            </a:r>
            <a:r>
              <a:rPr lang="ru-RU" sz="3400" dirty="0" smtClean="0">
                <a:solidFill>
                  <a:srgbClr val="500000"/>
                </a:solidFill>
              </a:rPr>
              <a:t> </a:t>
            </a:r>
            <a:r>
              <a:rPr lang="ru-RU" sz="3400" dirty="0" err="1" smtClean="0">
                <a:solidFill>
                  <a:srgbClr val="500000"/>
                </a:solidFill>
              </a:rPr>
              <a:t>белән, сугышка</a:t>
            </a:r>
            <a:r>
              <a:rPr lang="ru-RU" sz="3400" dirty="0" smtClean="0">
                <a:solidFill>
                  <a:srgbClr val="500000"/>
                </a:solidFill>
              </a:rPr>
              <a:t> </a:t>
            </a:r>
            <a:r>
              <a:rPr lang="ru-RU" sz="3400" dirty="0" err="1" smtClean="0">
                <a:solidFill>
                  <a:srgbClr val="500000"/>
                </a:solidFill>
              </a:rPr>
              <a:t>китә.</a:t>
            </a:r>
            <a:r>
              <a:rPr lang="ru-RU" sz="3400" dirty="0" smtClean="0">
                <a:solidFill>
                  <a:srgbClr val="500000"/>
                </a:solidFill>
              </a:rPr>
              <a:t> </a:t>
            </a:r>
            <a:r>
              <a:rPr lang="ru-RU" sz="3400" dirty="0" err="1" smtClean="0">
                <a:solidFill>
                  <a:srgbClr val="500000"/>
                </a:solidFill>
              </a:rPr>
              <a:t>Бабай</a:t>
            </a:r>
            <a:r>
              <a:rPr lang="ru-RU" sz="3400" dirty="0" smtClean="0">
                <a:solidFill>
                  <a:srgbClr val="500000"/>
                </a:solidFill>
              </a:rPr>
              <a:t> </a:t>
            </a:r>
            <a:r>
              <a:rPr lang="ru-RU" sz="3400" dirty="0" err="1" smtClean="0">
                <a:solidFill>
                  <a:srgbClr val="500000"/>
                </a:solidFill>
              </a:rPr>
              <a:t>сугышта</a:t>
            </a:r>
            <a:r>
              <a:rPr lang="ru-RU" sz="3400" dirty="0" smtClean="0">
                <a:solidFill>
                  <a:srgbClr val="500000"/>
                </a:solidFill>
              </a:rPr>
              <a:t> </a:t>
            </a:r>
            <a:r>
              <a:rPr lang="ru-RU" sz="3400" dirty="0" err="1" smtClean="0">
                <a:solidFill>
                  <a:srgbClr val="500000"/>
                </a:solidFill>
              </a:rPr>
              <a:t>яраланган</a:t>
            </a:r>
            <a:r>
              <a:rPr lang="ru-RU" sz="3400" dirty="0" smtClean="0">
                <a:solidFill>
                  <a:srgbClr val="500000"/>
                </a:solidFill>
              </a:rPr>
              <a:t> </a:t>
            </a:r>
            <a:r>
              <a:rPr lang="ru-RU" sz="3400" dirty="0" err="1" smtClean="0">
                <a:solidFill>
                  <a:srgbClr val="500000"/>
                </a:solidFill>
              </a:rPr>
              <a:t>һәм авыр</a:t>
            </a:r>
            <a:r>
              <a:rPr lang="ru-RU" sz="3400" dirty="0" smtClean="0">
                <a:solidFill>
                  <a:srgbClr val="500000"/>
                </a:solidFill>
              </a:rPr>
              <a:t> </a:t>
            </a:r>
            <a:r>
              <a:rPr lang="ru-RU" sz="3400" dirty="0" err="1" smtClean="0">
                <a:solidFill>
                  <a:srgbClr val="500000"/>
                </a:solidFill>
              </a:rPr>
              <a:t>хәлдә булган</a:t>
            </a:r>
            <a:r>
              <a:rPr lang="ru-RU" sz="3400" dirty="0" smtClean="0">
                <a:solidFill>
                  <a:srgbClr val="500000"/>
                </a:solidFill>
              </a:rPr>
              <a:t> </a:t>
            </a:r>
            <a:r>
              <a:rPr lang="ru-RU" sz="3400" dirty="0" err="1" smtClean="0">
                <a:solidFill>
                  <a:srgbClr val="500000"/>
                </a:solidFill>
              </a:rPr>
              <a:t>солдатларны</a:t>
            </a:r>
            <a:r>
              <a:rPr lang="ru-RU" sz="3400" dirty="0" smtClean="0">
                <a:solidFill>
                  <a:srgbClr val="500000"/>
                </a:solidFill>
              </a:rPr>
              <a:t> </a:t>
            </a:r>
            <a:r>
              <a:rPr lang="ru-RU" sz="3400" dirty="0" err="1" smtClean="0">
                <a:solidFill>
                  <a:srgbClr val="500000"/>
                </a:solidFill>
              </a:rPr>
              <a:t>госпитальләргә озаткан</a:t>
            </a:r>
            <a:r>
              <a:rPr lang="ru-RU" sz="3400" dirty="0" smtClean="0">
                <a:solidFill>
                  <a:srgbClr val="500000"/>
                </a:solidFill>
              </a:rPr>
              <a:t>, </a:t>
            </a:r>
            <a:r>
              <a:rPr lang="ru-RU" sz="3400" dirty="0" err="1" smtClean="0">
                <a:solidFill>
                  <a:srgbClr val="500000"/>
                </a:solidFill>
              </a:rPr>
              <a:t>чөнки сугышта</a:t>
            </a:r>
            <a:r>
              <a:rPr lang="ru-RU" sz="3400" dirty="0" smtClean="0">
                <a:solidFill>
                  <a:srgbClr val="500000"/>
                </a:solidFill>
              </a:rPr>
              <a:t> </a:t>
            </a:r>
            <a:r>
              <a:rPr lang="ru-RU" sz="3400" dirty="0" err="1" smtClean="0">
                <a:solidFill>
                  <a:srgbClr val="500000"/>
                </a:solidFill>
              </a:rPr>
              <a:t>ул</a:t>
            </a:r>
            <a:r>
              <a:rPr lang="ru-RU" sz="3400" dirty="0" smtClean="0">
                <a:solidFill>
                  <a:srgbClr val="500000"/>
                </a:solidFill>
              </a:rPr>
              <a:t> машина </a:t>
            </a:r>
            <a:r>
              <a:rPr lang="ru-RU" sz="3400" dirty="0" err="1" smtClean="0">
                <a:solidFill>
                  <a:srgbClr val="500000"/>
                </a:solidFill>
              </a:rPr>
              <a:t>йөртүче булган</a:t>
            </a:r>
            <a:r>
              <a:rPr lang="ru-RU" sz="3400" dirty="0" smtClean="0">
                <a:solidFill>
                  <a:srgbClr val="500000"/>
                </a:solidFill>
              </a:rPr>
              <a:t>. </a:t>
            </a:r>
            <a:endParaRPr lang="ru-RU" sz="3300" dirty="0">
              <a:solidFill>
                <a:srgbClr val="500000"/>
              </a:solidFill>
            </a:endParaRPr>
          </a:p>
        </p:txBody>
      </p:sp>
      <p:pic>
        <p:nvPicPr>
          <p:cNvPr id="26627" name="Picture 3" descr="Как легендарная машина Второй Мировой Войны ГАЗ-АА или &quot;полуторка ..."/>
          <p:cNvPicPr>
            <a:picLocks noChangeAspect="1" noChangeArrowheads="1"/>
          </p:cNvPicPr>
          <p:nvPr/>
        </p:nvPicPr>
        <p:blipFill>
          <a:blip r:embed="rId3" cstate="print"/>
          <a:srcRect/>
          <a:stretch>
            <a:fillRect/>
          </a:stretch>
        </p:blipFill>
        <p:spPr bwMode="auto">
          <a:xfrm rot="21350464">
            <a:off x="2247870" y="4184702"/>
            <a:ext cx="3024336" cy="1547527"/>
          </a:xfrm>
          <a:prstGeom prst="rect">
            <a:avLst/>
          </a:prstGeom>
          <a:noFill/>
          <a:ln w="22225">
            <a:solidFill>
              <a:srgbClr val="C00000"/>
            </a:solidFill>
          </a:ln>
        </p:spPr>
      </p:pic>
      <p:pic>
        <p:nvPicPr>
          <p:cNvPr id="26629" name="Picture 5" descr="ГАЗ-ММ &quot;Полуторка&quot; - АвтоГурман"/>
          <p:cNvPicPr>
            <a:picLocks noChangeAspect="1" noChangeArrowheads="1"/>
          </p:cNvPicPr>
          <p:nvPr/>
        </p:nvPicPr>
        <p:blipFill>
          <a:blip r:embed="rId4" cstate="print"/>
          <a:srcRect b="7037"/>
          <a:stretch>
            <a:fillRect/>
          </a:stretch>
        </p:blipFill>
        <p:spPr bwMode="auto">
          <a:xfrm rot="288707">
            <a:off x="5710052" y="4168211"/>
            <a:ext cx="2234994" cy="1475174"/>
          </a:xfrm>
          <a:prstGeom prst="rect">
            <a:avLst/>
          </a:prstGeom>
          <a:noFill/>
          <a:ln w="22225">
            <a:solidFill>
              <a:srgbClr val="C00000"/>
            </a:solid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3" descr="C:\Users\Гульназ\Desktop\img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1115616" y="836712"/>
            <a:ext cx="7128792" cy="2308324"/>
          </a:xfrm>
          <a:prstGeom prst="rect">
            <a:avLst/>
          </a:prstGeom>
        </p:spPr>
        <p:txBody>
          <a:bodyPr wrap="square">
            <a:spAutoFit/>
          </a:bodyPr>
          <a:lstStyle/>
          <a:p>
            <a:pPr algn="just">
              <a:tabLst>
                <a:tab pos="355600" algn="l"/>
              </a:tabLst>
            </a:pPr>
            <a:r>
              <a:rPr lang="ru-RU" dirty="0" smtClean="0">
                <a:solidFill>
                  <a:srgbClr val="500000"/>
                </a:solidFill>
              </a:rPr>
              <a:t>	</a:t>
            </a:r>
            <a:r>
              <a:rPr lang="ru-RU" dirty="0" err="1" smtClean="0">
                <a:solidFill>
                  <a:srgbClr val="500000"/>
                </a:solidFill>
              </a:rPr>
              <a:t>Сәмигулла бабай</a:t>
            </a:r>
            <a:r>
              <a:rPr lang="ru-RU" dirty="0" smtClean="0">
                <a:solidFill>
                  <a:srgbClr val="500000"/>
                </a:solidFill>
              </a:rPr>
              <a:t> </a:t>
            </a:r>
            <a:r>
              <a:rPr lang="ru-RU" dirty="0" err="1" smtClean="0">
                <a:solidFill>
                  <a:srgbClr val="500000"/>
                </a:solidFill>
              </a:rPr>
              <a:t>сугыштан</a:t>
            </a:r>
            <a:r>
              <a:rPr lang="ru-RU" dirty="0" smtClean="0">
                <a:solidFill>
                  <a:srgbClr val="500000"/>
                </a:solidFill>
              </a:rPr>
              <a:t> </a:t>
            </a:r>
            <a:r>
              <a:rPr lang="ru-RU" dirty="0" err="1" smtClean="0">
                <a:solidFill>
                  <a:srgbClr val="500000"/>
                </a:solidFill>
              </a:rPr>
              <a:t>исән-сау әйләнеп кайткан</a:t>
            </a:r>
            <a:r>
              <a:rPr lang="ru-RU" dirty="0" smtClean="0">
                <a:solidFill>
                  <a:srgbClr val="500000"/>
                </a:solidFill>
              </a:rPr>
              <a:t>. «За участие в героической обороне Кавказа» </a:t>
            </a:r>
            <a:r>
              <a:rPr lang="ru-RU" dirty="0" err="1" smtClean="0">
                <a:solidFill>
                  <a:srgbClr val="500000"/>
                </a:solidFill>
              </a:rPr>
              <a:t>медале</a:t>
            </a:r>
            <a:r>
              <a:rPr lang="ru-RU" dirty="0" smtClean="0">
                <a:solidFill>
                  <a:srgbClr val="500000"/>
                </a:solidFill>
              </a:rPr>
              <a:t> </a:t>
            </a:r>
            <a:r>
              <a:rPr lang="ru-RU" dirty="0" err="1" smtClean="0">
                <a:solidFill>
                  <a:srgbClr val="500000"/>
                </a:solidFill>
              </a:rPr>
              <a:t>белән</a:t>
            </a:r>
            <a:r>
              <a:rPr lang="ru-RU" dirty="0" smtClean="0">
                <a:solidFill>
                  <a:srgbClr val="500000"/>
                </a:solidFill>
              </a:rPr>
              <a:t>, «За храбрость, стойкость и мужество, проявленные в борьбе с немецко-фашистскими захватчиками», «Георгий Жуков» </a:t>
            </a:r>
            <a:r>
              <a:rPr lang="ru-RU" dirty="0" err="1" smtClean="0">
                <a:solidFill>
                  <a:srgbClr val="500000"/>
                </a:solidFill>
              </a:rPr>
              <a:t>медале</a:t>
            </a:r>
            <a:r>
              <a:rPr lang="ru-RU" dirty="0" smtClean="0">
                <a:solidFill>
                  <a:srgbClr val="500000"/>
                </a:solidFill>
              </a:rPr>
              <a:t> </a:t>
            </a:r>
            <a:r>
              <a:rPr lang="ru-RU" dirty="0" err="1" smtClean="0">
                <a:solidFill>
                  <a:srgbClr val="500000"/>
                </a:solidFill>
              </a:rPr>
              <a:t>белән</a:t>
            </a:r>
            <a:r>
              <a:rPr lang="ru-RU" dirty="0" smtClean="0">
                <a:solidFill>
                  <a:srgbClr val="500000"/>
                </a:solidFill>
              </a:rPr>
              <a:t>, «За участие в героическом штурме и взятии Будапешта» </a:t>
            </a:r>
            <a:r>
              <a:rPr lang="ru-RU" dirty="0" err="1" smtClean="0">
                <a:solidFill>
                  <a:srgbClr val="500000"/>
                </a:solidFill>
              </a:rPr>
              <a:t>таныклыгы</a:t>
            </a:r>
            <a:r>
              <a:rPr lang="ru-RU" dirty="0" smtClean="0">
                <a:solidFill>
                  <a:srgbClr val="500000"/>
                </a:solidFill>
              </a:rPr>
              <a:t>, «За взятие Будапешта» </a:t>
            </a:r>
            <a:r>
              <a:rPr lang="ru-RU" dirty="0" err="1" smtClean="0">
                <a:solidFill>
                  <a:srgbClr val="500000"/>
                </a:solidFill>
              </a:rPr>
              <a:t>медале</a:t>
            </a:r>
            <a:r>
              <a:rPr lang="ru-RU" dirty="0" smtClean="0">
                <a:solidFill>
                  <a:srgbClr val="500000"/>
                </a:solidFill>
              </a:rPr>
              <a:t>, </a:t>
            </a:r>
            <a:r>
              <a:rPr lang="ru-RU" dirty="0" err="1" smtClean="0">
                <a:solidFill>
                  <a:srgbClr val="500000"/>
                </a:solidFill>
              </a:rPr>
              <a:t>Бөек җинүнең </a:t>
            </a:r>
            <a:r>
              <a:rPr lang="ru-RU" dirty="0" smtClean="0">
                <a:solidFill>
                  <a:srgbClr val="500000"/>
                </a:solidFill>
              </a:rPr>
              <a:t>30,40, 50, 60, 70 </a:t>
            </a:r>
            <a:r>
              <a:rPr lang="ru-RU" dirty="0" err="1" smtClean="0">
                <a:solidFill>
                  <a:srgbClr val="500000"/>
                </a:solidFill>
              </a:rPr>
              <a:t>еллыклары</a:t>
            </a:r>
            <a:r>
              <a:rPr lang="ru-RU" dirty="0" smtClean="0">
                <a:solidFill>
                  <a:srgbClr val="500000"/>
                </a:solidFill>
              </a:rPr>
              <a:t> </a:t>
            </a:r>
            <a:r>
              <a:rPr lang="ru-RU" dirty="0" err="1" smtClean="0">
                <a:solidFill>
                  <a:srgbClr val="500000"/>
                </a:solidFill>
              </a:rPr>
              <a:t>уңаеннан медальләр һәм таныклыклар</a:t>
            </a:r>
            <a:r>
              <a:rPr lang="ru-RU" dirty="0" smtClean="0">
                <a:solidFill>
                  <a:srgbClr val="500000"/>
                </a:solidFill>
              </a:rPr>
              <a:t> </a:t>
            </a:r>
            <a:r>
              <a:rPr lang="ru-RU" dirty="0" err="1" smtClean="0">
                <a:solidFill>
                  <a:srgbClr val="500000"/>
                </a:solidFill>
              </a:rPr>
              <a:t>белән бүләкләнә</a:t>
            </a:r>
            <a:r>
              <a:rPr lang="ru-RU" dirty="0" smtClean="0">
                <a:solidFill>
                  <a:srgbClr val="500000"/>
                </a:solidFill>
              </a:rPr>
              <a:t>. </a:t>
            </a:r>
          </a:p>
          <a:p>
            <a:pPr algn="just">
              <a:tabLst>
                <a:tab pos="361950" algn="l"/>
              </a:tabLst>
            </a:pPr>
            <a:endParaRPr lang="ru-RU" dirty="0">
              <a:solidFill>
                <a:srgbClr val="500000"/>
              </a:solidFill>
            </a:endParaRPr>
          </a:p>
        </p:txBody>
      </p:sp>
      <p:pic>
        <p:nvPicPr>
          <p:cNvPr id="27650" name="Picture 2" descr="C:\Users\Гульназ\Desktop\IMG-20200417-WA0017.jpg"/>
          <p:cNvPicPr>
            <a:picLocks noChangeAspect="1" noChangeArrowheads="1"/>
          </p:cNvPicPr>
          <p:nvPr/>
        </p:nvPicPr>
        <p:blipFill>
          <a:blip r:embed="rId3" cstate="print">
            <a:lum bright="14000" contrast="16000"/>
          </a:blip>
          <a:srcRect l="5600" t="47249" r="40267" b="8651"/>
          <a:stretch>
            <a:fillRect/>
          </a:stretch>
        </p:blipFill>
        <p:spPr bwMode="auto">
          <a:xfrm>
            <a:off x="3851920" y="2924944"/>
            <a:ext cx="1872208" cy="2711474"/>
          </a:xfrm>
          <a:prstGeom prst="rect">
            <a:avLst/>
          </a:prstGeom>
          <a:noFill/>
          <a:ln w="22225">
            <a:solidFill>
              <a:srgbClr val="C00000"/>
            </a:solidFill>
          </a:ln>
        </p:spPr>
      </p:pic>
      <p:pic>
        <p:nvPicPr>
          <p:cNvPr id="27649" name="Picture 1" descr="C:\Users\Гульназ\Desktop\IMG-20200417-WA0017.jpg"/>
          <p:cNvPicPr>
            <a:picLocks noChangeAspect="1" noChangeArrowheads="1"/>
          </p:cNvPicPr>
          <p:nvPr/>
        </p:nvPicPr>
        <p:blipFill>
          <a:blip r:embed="rId3" cstate="print">
            <a:lum bright="14000" contrast="16000"/>
          </a:blip>
          <a:srcRect l="3733" t="12600" r="8535" b="53801"/>
          <a:stretch>
            <a:fillRect/>
          </a:stretch>
        </p:blipFill>
        <p:spPr bwMode="auto">
          <a:xfrm rot="20980442">
            <a:off x="1216699" y="3085599"/>
            <a:ext cx="1910042" cy="1300454"/>
          </a:xfrm>
          <a:prstGeom prst="rect">
            <a:avLst/>
          </a:prstGeom>
          <a:noFill/>
          <a:ln w="22225">
            <a:solidFill>
              <a:srgbClr val="C00000"/>
            </a:solidFill>
          </a:ln>
        </p:spPr>
      </p:pic>
      <p:pic>
        <p:nvPicPr>
          <p:cNvPr id="27651" name="Picture 3" descr="C:\Users\Гульназ\Desktop\IMG-20200417-WA0018.jpg"/>
          <p:cNvPicPr>
            <a:picLocks noChangeAspect="1" noChangeArrowheads="1"/>
          </p:cNvPicPr>
          <p:nvPr/>
        </p:nvPicPr>
        <p:blipFill>
          <a:blip r:embed="rId4" cstate="print">
            <a:lum bright="14000" contrast="16000"/>
          </a:blip>
          <a:srcRect l="5600" t="9450" r="4801" b="55901"/>
          <a:stretch>
            <a:fillRect/>
          </a:stretch>
        </p:blipFill>
        <p:spPr bwMode="auto">
          <a:xfrm rot="20886162">
            <a:off x="1867597" y="4242451"/>
            <a:ext cx="1728192" cy="1188132"/>
          </a:xfrm>
          <a:prstGeom prst="rect">
            <a:avLst/>
          </a:prstGeom>
          <a:noFill/>
          <a:ln w="22225">
            <a:solidFill>
              <a:srgbClr val="C00000"/>
            </a:solidFill>
          </a:ln>
        </p:spPr>
      </p:pic>
      <p:pic>
        <p:nvPicPr>
          <p:cNvPr id="27652" name="Picture 4" descr="C:\Users\Гульназ\Desktop\IMG-20200417-WA0018.jpg"/>
          <p:cNvPicPr>
            <a:picLocks noChangeAspect="1" noChangeArrowheads="1"/>
          </p:cNvPicPr>
          <p:nvPr/>
        </p:nvPicPr>
        <p:blipFill>
          <a:blip r:embed="rId4" cstate="print">
            <a:lum bright="14000" contrast="16000"/>
          </a:blip>
          <a:srcRect l="3733" t="49349" r="1068" b="13901"/>
          <a:stretch>
            <a:fillRect/>
          </a:stretch>
        </p:blipFill>
        <p:spPr bwMode="auto">
          <a:xfrm rot="739995">
            <a:off x="6341649" y="3132035"/>
            <a:ext cx="1971884" cy="1353254"/>
          </a:xfrm>
          <a:prstGeom prst="rect">
            <a:avLst/>
          </a:prstGeom>
          <a:noFill/>
          <a:ln w="22225">
            <a:solidFill>
              <a:srgbClr val="C00000"/>
            </a:solidFill>
          </a:ln>
        </p:spPr>
      </p:pic>
      <p:pic>
        <p:nvPicPr>
          <p:cNvPr id="27653" name="Picture 5" descr="C:\Users\Гульназ\Desktop\IMG-20200417-WA0019.jpg"/>
          <p:cNvPicPr>
            <a:picLocks noChangeAspect="1" noChangeArrowheads="1"/>
          </p:cNvPicPr>
          <p:nvPr/>
        </p:nvPicPr>
        <p:blipFill>
          <a:blip r:embed="rId5" cstate="print">
            <a:lum bright="14000" contrast="16000"/>
          </a:blip>
          <a:srcRect l="1867" t="10500" r="12268" b="56951"/>
          <a:stretch>
            <a:fillRect/>
          </a:stretch>
        </p:blipFill>
        <p:spPr bwMode="auto">
          <a:xfrm rot="700606">
            <a:off x="5961243" y="4259205"/>
            <a:ext cx="1817579" cy="1224890"/>
          </a:xfrm>
          <a:prstGeom prst="rect">
            <a:avLst/>
          </a:prstGeom>
          <a:noFill/>
          <a:ln w="22225">
            <a:solidFill>
              <a:srgbClr val="C00000"/>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Гульназ\Desktop\img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355976" y="4293096"/>
            <a:ext cx="4042792" cy="1228998"/>
          </a:xfrm>
        </p:spPr>
        <p:txBody>
          <a:bodyPr>
            <a:normAutofit fontScale="90000"/>
          </a:bodyPr>
          <a:lstStyle/>
          <a:p>
            <a:r>
              <a:rPr lang="ru-RU" sz="3100" b="1" dirty="0" err="1" smtClean="0">
                <a:solidFill>
                  <a:srgbClr val="C00000"/>
                </a:solidFill>
              </a:rPr>
              <a:t>Нурмухаметов</a:t>
            </a:r>
            <a:r>
              <a:rPr lang="ru-RU" sz="3100" b="1" dirty="0" smtClean="0">
                <a:solidFill>
                  <a:srgbClr val="C00000"/>
                </a:solidFill>
              </a:rPr>
              <a:t> Карим </a:t>
            </a:r>
            <a:r>
              <a:rPr lang="ru-RU" sz="3100" b="1" dirty="0" err="1" smtClean="0">
                <a:solidFill>
                  <a:srgbClr val="C00000"/>
                </a:solidFill>
              </a:rPr>
              <a:t>Нургалиевич</a:t>
            </a:r>
            <a:r>
              <a:rPr lang="ru-RU" sz="3100" b="1" dirty="0" smtClean="0">
                <a:solidFill>
                  <a:srgbClr val="C00000"/>
                </a:solidFill>
              </a:rPr>
              <a:t/>
            </a:r>
            <a:br>
              <a:rPr lang="ru-RU" sz="3100" b="1" dirty="0" smtClean="0">
                <a:solidFill>
                  <a:srgbClr val="C00000"/>
                </a:solidFill>
              </a:rPr>
            </a:br>
            <a:r>
              <a:rPr lang="ru-RU" sz="3100" b="1" dirty="0" smtClean="0">
                <a:solidFill>
                  <a:srgbClr val="C00000"/>
                </a:solidFill>
              </a:rPr>
              <a:t>(1915-1943)</a:t>
            </a:r>
            <a:endParaRPr lang="ru-RU" b="1" dirty="0">
              <a:solidFill>
                <a:srgbClr val="C00000"/>
              </a:solidFill>
            </a:endParaRPr>
          </a:p>
        </p:txBody>
      </p:sp>
      <p:pic>
        <p:nvPicPr>
          <p:cNvPr id="2050" name="Picture 2" descr="C:\Users\Гульназ\Desktop\Азарми\Азарми фото.jpg"/>
          <p:cNvPicPr>
            <a:picLocks noGrp="1" noChangeAspect="1" noChangeArrowheads="1"/>
          </p:cNvPicPr>
          <p:nvPr>
            <p:ph idx="1"/>
          </p:nvPr>
        </p:nvPicPr>
        <p:blipFill>
          <a:blip r:embed="rId3" cstate="print"/>
          <a:srcRect/>
          <a:stretch>
            <a:fillRect/>
          </a:stretch>
        </p:blipFill>
        <p:spPr bwMode="auto">
          <a:xfrm>
            <a:off x="4651194" y="1124744"/>
            <a:ext cx="3047529" cy="3096344"/>
          </a:xfrm>
          <a:prstGeom prst="rect">
            <a:avLst/>
          </a:prstGeom>
          <a:noFill/>
          <a:ln w="22225">
            <a:solidFill>
              <a:srgbClr val="C00000"/>
            </a:solidFill>
          </a:ln>
        </p:spPr>
      </p:pic>
      <p:pic>
        <p:nvPicPr>
          <p:cNvPr id="2052" name="Picture 4" descr="C:\Users\Гульназ\Desktop\IMG-20190728-WA0008 (1).jpg"/>
          <p:cNvPicPr>
            <a:picLocks noChangeAspect="1" noChangeArrowheads="1"/>
          </p:cNvPicPr>
          <p:nvPr/>
        </p:nvPicPr>
        <p:blipFill>
          <a:blip r:embed="rId4" cstate="print"/>
          <a:srcRect/>
          <a:stretch>
            <a:fillRect/>
          </a:stretch>
        </p:blipFill>
        <p:spPr bwMode="auto">
          <a:xfrm>
            <a:off x="1835696" y="1844824"/>
            <a:ext cx="1524000" cy="1771650"/>
          </a:xfrm>
          <a:prstGeom prst="rect">
            <a:avLst/>
          </a:prstGeom>
          <a:noFill/>
          <a:ln w="22225">
            <a:solidFill>
              <a:srgbClr val="C00000"/>
            </a:solidFill>
          </a:ln>
        </p:spPr>
      </p:pic>
      <p:sp>
        <p:nvSpPr>
          <p:cNvPr id="8" name="Заголовок 1"/>
          <p:cNvSpPr txBox="1">
            <a:spLocks/>
          </p:cNvSpPr>
          <p:nvPr/>
        </p:nvSpPr>
        <p:spPr>
          <a:xfrm>
            <a:off x="1259632" y="3789040"/>
            <a:ext cx="2567136" cy="720080"/>
          </a:xfrm>
          <a:prstGeom prst="rect">
            <a:avLst/>
          </a:prstGeom>
        </p:spPr>
        <p:txBody>
          <a:bodyPr vert="horz" lIns="91440" tIns="45720" rIns="91440" bIns="45720" rtlCol="0" anchor="ctr">
            <a:normAutofit fontScale="5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400" b="1" i="0" u="none" strike="noStrike" kern="1200" cap="none" spc="0" normalizeH="0" baseline="0" noProof="0" dirty="0" smtClean="0">
                <a:ln>
                  <a:noFill/>
                </a:ln>
                <a:solidFill>
                  <a:srgbClr val="C00000"/>
                </a:solidFill>
                <a:effectLst/>
                <a:uLnTx/>
                <a:uFillTx/>
                <a:latin typeface="+mj-lt"/>
                <a:ea typeface="+mj-ea"/>
                <a:cs typeface="+mj-cs"/>
              </a:rPr>
              <a:t>Правнучка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400" b="1" i="0" u="none" strike="noStrike" kern="1200" cap="none" spc="0" normalizeH="0" baseline="0" noProof="0" dirty="0" err="1" smtClean="0">
                <a:ln>
                  <a:noFill/>
                </a:ln>
                <a:solidFill>
                  <a:srgbClr val="C00000"/>
                </a:solidFill>
                <a:effectLst/>
                <a:uLnTx/>
                <a:uFillTx/>
                <a:latin typeface="+mj-lt"/>
                <a:ea typeface="+mj-ea"/>
                <a:cs typeface="+mj-cs"/>
              </a:rPr>
              <a:t>Азарми</a:t>
            </a:r>
            <a:r>
              <a:rPr kumimoji="0" lang="ru-RU" sz="4400" b="1" i="0" u="none" strike="noStrike" kern="1200" cap="none" spc="0" normalizeH="0" baseline="0" noProof="0" dirty="0" smtClean="0">
                <a:ln>
                  <a:noFill/>
                </a:ln>
                <a:solidFill>
                  <a:srgbClr val="C00000"/>
                </a:solidFill>
                <a:effectLst/>
                <a:uLnTx/>
                <a:uFillTx/>
                <a:latin typeface="+mj-lt"/>
                <a:ea typeface="+mj-ea"/>
                <a:cs typeface="+mj-cs"/>
              </a:rPr>
              <a:t> Жасмин</a:t>
            </a:r>
            <a:endParaRPr kumimoji="0" lang="ru-RU" sz="4400" b="1" i="0" u="none" strike="noStrike" kern="1200" cap="none" spc="0" normalizeH="0" baseline="0" noProof="0" dirty="0">
              <a:ln>
                <a:noFill/>
              </a:ln>
              <a:solidFill>
                <a:srgbClr val="C00000"/>
              </a:solidFill>
              <a:effectLst/>
              <a:uLnTx/>
              <a:uFillTx/>
              <a:latin typeface="+mj-lt"/>
              <a:ea typeface="+mj-ea"/>
              <a:cs typeface="+mj-cs"/>
            </a:endParaRPr>
          </a:p>
        </p:txBody>
      </p:sp>
      <p:sp>
        <p:nvSpPr>
          <p:cNvPr id="9" name="Прямоугольник 8"/>
          <p:cNvSpPr/>
          <p:nvPr/>
        </p:nvSpPr>
        <p:spPr>
          <a:xfrm>
            <a:off x="2378899" y="3244334"/>
            <a:ext cx="184731" cy="369332"/>
          </a:xfrm>
          <a:prstGeom prst="rect">
            <a:avLst/>
          </a:prstGeom>
        </p:spPr>
        <p:txBody>
          <a:bodyPr wrap="none">
            <a:spAutoFit/>
          </a:bodyPr>
          <a:lstStyle/>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Гульназ\Desktop\img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одзаголовок 2"/>
          <p:cNvSpPr>
            <a:spLocks noGrp="1"/>
          </p:cNvSpPr>
          <p:nvPr>
            <p:ph type="subTitle" idx="1"/>
          </p:nvPr>
        </p:nvSpPr>
        <p:spPr>
          <a:xfrm>
            <a:off x="1331640" y="908720"/>
            <a:ext cx="6840760" cy="3600400"/>
          </a:xfrm>
        </p:spPr>
        <p:txBody>
          <a:bodyPr>
            <a:normAutofit fontScale="62500" lnSpcReduction="20000"/>
          </a:bodyPr>
          <a:lstStyle/>
          <a:p>
            <a:pPr algn="just"/>
            <a:r>
              <a:rPr lang="ru-RU" dirty="0" smtClean="0">
                <a:solidFill>
                  <a:srgbClr val="500000"/>
                </a:solidFill>
              </a:rPr>
              <a:t>Меня зовут Жасмин. В преддверии празднования 75-летия победы Великой Отечественной войны мне бы хотелось рассказать о ее участниках из нашей семьи, память о них мы бережно храним. Двое моих прапрадедушек были участниками Великой Отечественной войны, но ни один из них не вернулся с войны. </a:t>
            </a:r>
            <a:r>
              <a:rPr lang="ru-RU" dirty="0" err="1" smtClean="0">
                <a:solidFill>
                  <a:srgbClr val="500000"/>
                </a:solidFill>
              </a:rPr>
              <a:t>Минхаиров</a:t>
            </a:r>
            <a:r>
              <a:rPr lang="ru-RU" dirty="0" smtClean="0">
                <a:solidFill>
                  <a:srgbClr val="500000"/>
                </a:solidFill>
              </a:rPr>
              <a:t> </a:t>
            </a:r>
            <a:r>
              <a:rPr lang="ru-RU" dirty="0" err="1" smtClean="0">
                <a:solidFill>
                  <a:srgbClr val="500000"/>
                </a:solidFill>
              </a:rPr>
              <a:t>Мингалий</a:t>
            </a:r>
            <a:r>
              <a:rPr lang="ru-RU" dirty="0" smtClean="0">
                <a:solidFill>
                  <a:srgbClr val="500000"/>
                </a:solidFill>
              </a:rPr>
              <a:t> (без вести пропал). </a:t>
            </a:r>
            <a:r>
              <a:rPr lang="ru-RU" dirty="0" err="1" smtClean="0">
                <a:solidFill>
                  <a:srgbClr val="500000"/>
                </a:solidFill>
              </a:rPr>
              <a:t>Нурмухаметов</a:t>
            </a:r>
            <a:r>
              <a:rPr lang="ru-RU" dirty="0" smtClean="0">
                <a:solidFill>
                  <a:srgbClr val="500000"/>
                </a:solidFill>
              </a:rPr>
              <a:t> Карим </a:t>
            </a:r>
            <a:r>
              <a:rPr lang="ru-RU" dirty="0" err="1" smtClean="0">
                <a:solidFill>
                  <a:srgbClr val="500000"/>
                </a:solidFill>
              </a:rPr>
              <a:t>Нургалеевич</a:t>
            </a:r>
            <a:r>
              <a:rPr lang="ru-RU" dirty="0" smtClean="0">
                <a:solidFill>
                  <a:srgbClr val="500000"/>
                </a:solidFill>
              </a:rPr>
              <a:t>, уроженец деревни </a:t>
            </a:r>
            <a:r>
              <a:rPr lang="ru-RU" dirty="0" err="1" smtClean="0">
                <a:solidFill>
                  <a:srgbClr val="500000"/>
                </a:solidFill>
              </a:rPr>
              <a:t>Татисламово</a:t>
            </a:r>
            <a:r>
              <a:rPr lang="ru-RU" dirty="0" smtClean="0">
                <a:solidFill>
                  <a:srgbClr val="500000"/>
                </a:solidFill>
              </a:rPr>
              <a:t> </a:t>
            </a:r>
            <a:r>
              <a:rPr lang="ru-RU" dirty="0" err="1" smtClean="0">
                <a:solidFill>
                  <a:srgbClr val="500000"/>
                </a:solidFill>
              </a:rPr>
              <a:t>Нурлатского</a:t>
            </a:r>
            <a:r>
              <a:rPr lang="ru-RU" dirty="0" smtClean="0">
                <a:solidFill>
                  <a:srgbClr val="500000"/>
                </a:solidFill>
              </a:rPr>
              <a:t> района ТАССР. На фронт он ушел в первые дни войны, после ранения попал в госпиталь под Ленинградом. Возвращаясь на поезде на фронт, попал под бомбежку и погиб в 1943 году. От него в нашей семье хранятся письма, присланные с фронта. Они сложены в треугольник, на них проставлена печать военной цензуры. </a:t>
            </a:r>
            <a:endParaRPr lang="ru-RU" dirty="0"/>
          </a:p>
        </p:txBody>
      </p:sp>
      <p:pic>
        <p:nvPicPr>
          <p:cNvPr id="7" name="Picture 3" descr="C:\Users\L\Desktop\Родословная\20200126_131029.jpg"/>
          <p:cNvPicPr>
            <a:picLocks noChangeAspect="1" noChangeArrowheads="1"/>
          </p:cNvPicPr>
          <p:nvPr/>
        </p:nvPicPr>
        <p:blipFill>
          <a:blip r:embed="rId3" cstate="print"/>
          <a:srcRect/>
          <a:stretch>
            <a:fillRect/>
          </a:stretch>
        </p:blipFill>
        <p:spPr bwMode="auto">
          <a:xfrm>
            <a:off x="4644008" y="4581128"/>
            <a:ext cx="1800200" cy="1188367"/>
          </a:xfrm>
          <a:prstGeom prst="rect">
            <a:avLst/>
          </a:prstGeom>
          <a:noFill/>
          <a:ln w="22225">
            <a:solidFill>
              <a:srgbClr val="C00000"/>
            </a:solidFill>
          </a:ln>
        </p:spPr>
      </p:pic>
      <p:pic>
        <p:nvPicPr>
          <p:cNvPr id="6" name="Content Placeholder 12" descr="20200126_130450.jpg"/>
          <p:cNvPicPr>
            <a:picLocks noChangeAspect="1"/>
          </p:cNvPicPr>
          <p:nvPr/>
        </p:nvPicPr>
        <p:blipFill>
          <a:blip r:embed="rId4" cstate="print"/>
          <a:srcRect/>
          <a:stretch>
            <a:fillRect/>
          </a:stretch>
        </p:blipFill>
        <p:spPr>
          <a:xfrm rot="702579">
            <a:off x="6325652" y="4276754"/>
            <a:ext cx="2088232" cy="1174631"/>
          </a:xfrm>
          <a:prstGeom prst="rect">
            <a:avLst/>
          </a:prstGeom>
          <a:noFill/>
          <a:ln w="22225">
            <a:solidFill>
              <a:srgbClr val="C00000"/>
            </a:solidFill>
          </a:ln>
        </p:spPr>
      </p:pic>
      <p:pic>
        <p:nvPicPr>
          <p:cNvPr id="8" name="Picture 3" descr="C:\Users\Гульназ\Desktop\Азарми\Азарми.jpg"/>
          <p:cNvPicPr>
            <a:picLocks noChangeAspect="1" noChangeArrowheads="1"/>
          </p:cNvPicPr>
          <p:nvPr/>
        </p:nvPicPr>
        <p:blipFill>
          <a:blip r:embed="rId5" cstate="print"/>
          <a:srcRect/>
          <a:stretch>
            <a:fillRect/>
          </a:stretch>
        </p:blipFill>
        <p:spPr bwMode="auto">
          <a:xfrm rot="20991906">
            <a:off x="2483768" y="4293096"/>
            <a:ext cx="2232248" cy="1283330"/>
          </a:xfrm>
          <a:prstGeom prst="rect">
            <a:avLst/>
          </a:prstGeom>
          <a:noFill/>
          <a:ln w="22225">
            <a:solidFill>
              <a:srgbClr val="C00000"/>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Гульназ\Desktop\img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123" name="Picture 3" descr="C:\Users\Гульназ\Desktop\_rowozhjhkmpzpifsyulr uawarqumfjcxxzlxgvfqhupxcvpb.jpg"/>
          <p:cNvPicPr>
            <a:picLocks noGrp="1" noChangeAspect="1" noChangeArrowheads="1"/>
          </p:cNvPicPr>
          <p:nvPr>
            <p:ph idx="1"/>
          </p:nvPr>
        </p:nvPicPr>
        <p:blipFill>
          <a:blip r:embed="rId3" cstate="print"/>
          <a:srcRect/>
          <a:stretch>
            <a:fillRect/>
          </a:stretch>
        </p:blipFill>
        <p:spPr bwMode="auto">
          <a:xfrm rot="1193726">
            <a:off x="6536121" y="2876263"/>
            <a:ext cx="1855401" cy="2558379"/>
          </a:xfrm>
          <a:prstGeom prst="rect">
            <a:avLst/>
          </a:prstGeom>
          <a:noFill/>
          <a:ln w="22225">
            <a:solidFill>
              <a:srgbClr val="C00000"/>
            </a:solidFill>
          </a:ln>
        </p:spPr>
      </p:pic>
      <p:pic>
        <p:nvPicPr>
          <p:cNvPr id="5125" name="Picture 5" descr="Галерея фотохроники"/>
          <p:cNvPicPr>
            <a:picLocks noChangeAspect="1" noChangeArrowheads="1"/>
          </p:cNvPicPr>
          <p:nvPr/>
        </p:nvPicPr>
        <p:blipFill>
          <a:blip r:embed="rId4" cstate="print"/>
          <a:srcRect b="10313"/>
          <a:stretch>
            <a:fillRect/>
          </a:stretch>
        </p:blipFill>
        <p:spPr bwMode="auto">
          <a:xfrm>
            <a:off x="4716016" y="1412776"/>
            <a:ext cx="2160240" cy="3024336"/>
          </a:xfrm>
          <a:prstGeom prst="rect">
            <a:avLst/>
          </a:prstGeom>
          <a:noFill/>
          <a:ln w="22225">
            <a:solidFill>
              <a:srgbClr val="C00000"/>
            </a:solidFill>
          </a:ln>
        </p:spPr>
      </p:pic>
      <p:sp>
        <p:nvSpPr>
          <p:cNvPr id="8" name="Заголовок 1"/>
          <p:cNvSpPr txBox="1">
            <a:spLocks/>
          </p:cNvSpPr>
          <p:nvPr/>
        </p:nvSpPr>
        <p:spPr>
          <a:xfrm>
            <a:off x="3923928" y="4437112"/>
            <a:ext cx="3600400" cy="1228998"/>
          </a:xfrm>
          <a:prstGeom prst="rect">
            <a:avLst/>
          </a:prstGeom>
        </p:spPr>
        <p:txBody>
          <a:bodyPr vert="horz" lIns="91440" tIns="45720" rIns="91440" bIns="45720" rtlCol="0" anchor="ctr">
            <a:normAutofit fontScale="90000" lnSpcReduction="20000"/>
          </a:bodyPr>
          <a:lstStyle/>
          <a:p>
            <a:pPr lvl="0" algn="ctr">
              <a:spcBef>
                <a:spcPct val="0"/>
              </a:spcBef>
            </a:pPr>
            <a:r>
              <a:rPr lang="ru-RU" sz="3100" b="1" dirty="0" smtClean="0">
                <a:solidFill>
                  <a:srgbClr val="C00000"/>
                </a:solidFill>
                <a:latin typeface="+mj-lt"/>
                <a:ea typeface="+mj-ea"/>
                <a:cs typeface="+mj-cs"/>
              </a:rPr>
              <a:t>Мусин </a:t>
            </a:r>
            <a:r>
              <a:rPr lang="ru-RU" sz="3100" b="1" dirty="0" err="1" smtClean="0">
                <a:solidFill>
                  <a:srgbClr val="C00000"/>
                </a:solidFill>
                <a:latin typeface="+mj-lt"/>
                <a:ea typeface="+mj-ea"/>
                <a:cs typeface="+mj-cs"/>
              </a:rPr>
              <a:t>Шигабутдин</a:t>
            </a:r>
            <a:r>
              <a:rPr lang="ru-RU" sz="3100" b="1" dirty="0" smtClean="0">
                <a:solidFill>
                  <a:srgbClr val="C00000"/>
                </a:solidFill>
                <a:latin typeface="+mj-lt"/>
                <a:ea typeface="+mj-ea"/>
                <a:cs typeface="+mj-cs"/>
              </a:rPr>
              <a:t> </a:t>
            </a:r>
            <a:r>
              <a:rPr lang="ru-RU" sz="3100" b="1" dirty="0" err="1" smtClean="0">
                <a:solidFill>
                  <a:srgbClr val="C00000"/>
                </a:solidFill>
                <a:latin typeface="+mj-lt"/>
                <a:ea typeface="+mj-ea"/>
                <a:cs typeface="+mj-cs"/>
              </a:rPr>
              <a:t>Гыйлметдин</a:t>
            </a:r>
            <a:r>
              <a:rPr lang="ru-RU" sz="3100" b="1" dirty="0" smtClean="0">
                <a:solidFill>
                  <a:srgbClr val="C00000"/>
                </a:solidFill>
                <a:latin typeface="+mj-lt"/>
                <a:ea typeface="+mj-ea"/>
                <a:cs typeface="+mj-cs"/>
              </a:rPr>
              <a:t> </a:t>
            </a:r>
            <a:r>
              <a:rPr lang="ru-RU" sz="3100" b="1" dirty="0" err="1" smtClean="0">
                <a:solidFill>
                  <a:srgbClr val="C00000"/>
                </a:solidFill>
                <a:latin typeface="+mj-lt"/>
                <a:ea typeface="+mj-ea"/>
                <a:cs typeface="+mj-cs"/>
              </a:rPr>
              <a:t>улы</a:t>
            </a:r>
            <a:r>
              <a:rPr kumimoji="0" lang="ru-RU" sz="3100" b="1" i="0" u="none" strike="noStrike" kern="1200" cap="none" spc="0" normalizeH="0" baseline="0" noProof="0" dirty="0" smtClean="0">
                <a:ln>
                  <a:noFill/>
                </a:ln>
                <a:solidFill>
                  <a:srgbClr val="C00000"/>
                </a:solidFill>
                <a:effectLst/>
                <a:uLnTx/>
                <a:uFillTx/>
                <a:latin typeface="+mj-lt"/>
                <a:ea typeface="+mj-ea"/>
                <a:cs typeface="+mj-cs"/>
              </a:rPr>
              <a:t/>
            </a:r>
            <a:br>
              <a:rPr kumimoji="0" lang="ru-RU" sz="3100" b="1" i="0" u="none" strike="noStrike" kern="1200" cap="none" spc="0" normalizeH="0" baseline="0" noProof="0" dirty="0" smtClean="0">
                <a:ln>
                  <a:noFill/>
                </a:ln>
                <a:solidFill>
                  <a:srgbClr val="C00000"/>
                </a:solidFill>
                <a:effectLst/>
                <a:uLnTx/>
                <a:uFillTx/>
                <a:latin typeface="+mj-lt"/>
                <a:ea typeface="+mj-ea"/>
                <a:cs typeface="+mj-cs"/>
              </a:rPr>
            </a:br>
            <a:r>
              <a:rPr kumimoji="0" lang="ru-RU" sz="3100" b="1" i="0" u="none" strike="noStrike" kern="1200" cap="none" spc="0" normalizeH="0" baseline="0" noProof="0" dirty="0" smtClean="0">
                <a:ln>
                  <a:noFill/>
                </a:ln>
                <a:solidFill>
                  <a:srgbClr val="C00000"/>
                </a:solidFill>
                <a:effectLst/>
                <a:uLnTx/>
                <a:uFillTx/>
                <a:latin typeface="+mj-lt"/>
                <a:ea typeface="+mj-ea"/>
                <a:cs typeface="+mj-cs"/>
              </a:rPr>
              <a:t>(1927-2018)</a:t>
            </a:r>
            <a:endParaRPr kumimoji="0" lang="ru-RU" sz="4400" b="1" i="0" u="none" strike="noStrike" kern="1200" cap="none" spc="0" normalizeH="0" baseline="0" noProof="0" dirty="0">
              <a:ln>
                <a:noFill/>
              </a:ln>
              <a:solidFill>
                <a:srgbClr val="C00000"/>
              </a:solidFill>
              <a:effectLst/>
              <a:uLnTx/>
              <a:uFillTx/>
              <a:latin typeface="+mj-lt"/>
              <a:ea typeface="+mj-ea"/>
              <a:cs typeface="+mj-cs"/>
            </a:endParaRPr>
          </a:p>
        </p:txBody>
      </p:sp>
      <p:pic>
        <p:nvPicPr>
          <p:cNvPr id="1026" name="Picture 2" descr="E:\Садик 294\2019-2020 учебный год\Шаян ТВ\IMG-20191118-WA0015.jpg"/>
          <p:cNvPicPr>
            <a:picLocks noChangeAspect="1" noChangeArrowheads="1"/>
          </p:cNvPicPr>
          <p:nvPr/>
        </p:nvPicPr>
        <p:blipFill>
          <a:blip r:embed="rId5" cstate="print">
            <a:lum bright="14000" contrast="9000"/>
          </a:blip>
          <a:srcRect l="2963" t="2222" r="5185" b="35555"/>
          <a:stretch>
            <a:fillRect/>
          </a:stretch>
        </p:blipFill>
        <p:spPr bwMode="auto">
          <a:xfrm>
            <a:off x="1403648" y="1412776"/>
            <a:ext cx="2471417" cy="2232248"/>
          </a:xfrm>
          <a:prstGeom prst="rect">
            <a:avLst/>
          </a:prstGeom>
          <a:noFill/>
          <a:ln w="22225">
            <a:solidFill>
              <a:srgbClr val="C00000"/>
            </a:solidFill>
          </a:ln>
        </p:spPr>
      </p:pic>
      <p:sp>
        <p:nvSpPr>
          <p:cNvPr id="9" name="Прямоугольник 8"/>
          <p:cNvSpPr/>
          <p:nvPr/>
        </p:nvSpPr>
        <p:spPr>
          <a:xfrm>
            <a:off x="1187624" y="3645024"/>
            <a:ext cx="3006080" cy="707886"/>
          </a:xfrm>
          <a:prstGeom prst="rect">
            <a:avLst/>
          </a:prstGeom>
        </p:spPr>
        <p:txBody>
          <a:bodyPr wrap="square">
            <a:spAutoFit/>
          </a:bodyPr>
          <a:lstStyle/>
          <a:p>
            <a:pPr lvl="0" algn="ctr">
              <a:spcBef>
                <a:spcPct val="0"/>
              </a:spcBef>
              <a:defRPr/>
            </a:pPr>
            <a:r>
              <a:rPr lang="ru-RU" sz="2000" b="1" dirty="0" err="1" smtClean="0">
                <a:solidFill>
                  <a:srgbClr val="C00000"/>
                </a:solidFill>
              </a:rPr>
              <a:t>Оныкчыклары</a:t>
            </a:r>
            <a:r>
              <a:rPr lang="ru-RU" sz="2000" b="1" dirty="0" smtClean="0">
                <a:solidFill>
                  <a:srgbClr val="C00000"/>
                </a:solidFill>
              </a:rPr>
              <a:t> </a:t>
            </a:r>
            <a:r>
              <a:rPr lang="ru-RU" sz="2000" b="1" dirty="0" err="1" smtClean="0">
                <a:solidFill>
                  <a:srgbClr val="C00000"/>
                </a:solidFill>
              </a:rPr>
              <a:t>Ильяс</a:t>
            </a:r>
            <a:r>
              <a:rPr lang="ru-RU" sz="2000" b="1" dirty="0" smtClean="0">
                <a:solidFill>
                  <a:srgbClr val="C00000"/>
                </a:solidFill>
              </a:rPr>
              <a:t> и </a:t>
            </a:r>
          </a:p>
          <a:p>
            <a:pPr lvl="0" algn="ctr">
              <a:spcBef>
                <a:spcPct val="0"/>
              </a:spcBef>
              <a:defRPr/>
            </a:pPr>
            <a:r>
              <a:rPr lang="ru-RU" sz="2000" b="1" dirty="0" err="1" smtClean="0">
                <a:solidFill>
                  <a:srgbClr val="C00000"/>
                </a:solidFill>
              </a:rPr>
              <a:t>Самира</a:t>
            </a:r>
            <a:r>
              <a:rPr lang="ru-RU" sz="2000" b="1" dirty="0" smtClean="0">
                <a:solidFill>
                  <a:srgbClr val="C00000"/>
                </a:solidFill>
              </a:rPr>
              <a:t> </a:t>
            </a:r>
            <a:r>
              <a:rPr lang="ru-RU" sz="2000" b="1" dirty="0" err="1" smtClean="0">
                <a:solidFill>
                  <a:srgbClr val="C00000"/>
                </a:solidFill>
              </a:rPr>
              <a:t>Мифтаховлар</a:t>
            </a:r>
            <a:endParaRPr lang="ru-RU" sz="2000" b="1" dirty="0">
              <a:solidFill>
                <a:srgbClr val="C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3" descr="C:\Users\Гульназ\Desktop\img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одзаголовок 2"/>
          <p:cNvSpPr txBox="1">
            <a:spLocks/>
          </p:cNvSpPr>
          <p:nvPr/>
        </p:nvSpPr>
        <p:spPr>
          <a:xfrm>
            <a:off x="1331640" y="908720"/>
            <a:ext cx="6840760" cy="3384376"/>
          </a:xfrm>
          <a:prstGeom prst="rect">
            <a:avLst/>
          </a:prstGeom>
        </p:spPr>
        <p:txBody>
          <a:bodyPr vert="horz" lIns="91440" tIns="45720" rIns="91440" bIns="45720" rtlCol="0">
            <a:normAutofit fontScale="70000" lnSpcReduction="20000"/>
          </a:bodyPr>
          <a:lstStyle/>
          <a:p>
            <a:pPr lvl="0" algn="just">
              <a:spcBef>
                <a:spcPct val="20000"/>
              </a:spcBef>
            </a:pPr>
            <a:r>
              <a:rPr lang="ru-RU" sz="3200" dirty="0" smtClean="0">
                <a:solidFill>
                  <a:srgbClr val="500000"/>
                </a:solidFill>
              </a:rPr>
              <a:t>Без, </a:t>
            </a:r>
            <a:r>
              <a:rPr lang="ru-RU" sz="3200" dirty="0" err="1" smtClean="0">
                <a:solidFill>
                  <a:srgbClr val="500000"/>
                </a:solidFill>
              </a:rPr>
              <a:t>Мифтахов</a:t>
            </a:r>
            <a:r>
              <a:rPr lang="ru-RU" sz="3200" dirty="0" smtClean="0">
                <a:solidFill>
                  <a:srgbClr val="500000"/>
                </a:solidFill>
              </a:rPr>
              <a:t> </a:t>
            </a:r>
            <a:r>
              <a:rPr lang="ru-RU" sz="3200" dirty="0" err="1" smtClean="0">
                <a:solidFill>
                  <a:srgbClr val="500000"/>
                </a:solidFill>
              </a:rPr>
              <a:t>Ильяс</a:t>
            </a:r>
            <a:r>
              <a:rPr lang="ru-RU" sz="3200" dirty="0" smtClean="0">
                <a:solidFill>
                  <a:srgbClr val="500000"/>
                </a:solidFill>
              </a:rPr>
              <a:t> бел</a:t>
            </a:r>
            <a:r>
              <a:rPr lang="tt-RU" sz="3200" dirty="0" smtClean="0">
                <a:solidFill>
                  <a:srgbClr val="500000"/>
                </a:solidFill>
              </a:rPr>
              <a:t>ән</a:t>
            </a:r>
            <a:r>
              <a:rPr lang="ru-RU" sz="3200" dirty="0" smtClean="0">
                <a:solidFill>
                  <a:srgbClr val="500000"/>
                </a:solidFill>
              </a:rPr>
              <a:t> </a:t>
            </a:r>
            <a:r>
              <a:rPr lang="ru-RU" sz="3200" dirty="0" err="1" smtClean="0">
                <a:solidFill>
                  <a:srgbClr val="500000"/>
                </a:solidFill>
              </a:rPr>
              <a:t>Самира</a:t>
            </a:r>
            <a:r>
              <a:rPr lang="ru-RU" sz="3200" dirty="0" smtClean="0">
                <a:solidFill>
                  <a:srgbClr val="500000"/>
                </a:solidFill>
              </a:rPr>
              <a:t>, </a:t>
            </a:r>
            <a:r>
              <a:rPr lang="ru-RU" sz="3200" dirty="0" err="1" smtClean="0">
                <a:solidFill>
                  <a:srgbClr val="500000"/>
                </a:solidFill>
              </a:rPr>
              <a:t>сезгә әтиебез ягыннан</a:t>
            </a:r>
            <a:r>
              <a:rPr lang="ru-RU" sz="3200" dirty="0" smtClean="0">
                <a:solidFill>
                  <a:srgbClr val="500000"/>
                </a:solidFill>
              </a:rPr>
              <a:t> </a:t>
            </a:r>
            <a:r>
              <a:rPr lang="ru-RU" sz="3200" dirty="0" err="1" smtClean="0">
                <a:solidFill>
                  <a:srgbClr val="500000"/>
                </a:solidFill>
              </a:rPr>
              <a:t>Бөек Ватан</a:t>
            </a:r>
            <a:r>
              <a:rPr lang="ru-RU" sz="3200" dirty="0" smtClean="0">
                <a:solidFill>
                  <a:srgbClr val="500000"/>
                </a:solidFill>
              </a:rPr>
              <a:t> </a:t>
            </a:r>
            <a:r>
              <a:rPr lang="ru-RU" sz="3200" dirty="0" err="1" smtClean="0">
                <a:solidFill>
                  <a:srgbClr val="500000"/>
                </a:solidFill>
              </a:rPr>
              <a:t>сугышында</a:t>
            </a:r>
            <a:r>
              <a:rPr lang="ru-RU" sz="3200" dirty="0" smtClean="0">
                <a:solidFill>
                  <a:srgbClr val="500000"/>
                </a:solidFill>
              </a:rPr>
              <a:t> </a:t>
            </a:r>
            <a:r>
              <a:rPr lang="ru-RU" sz="3200" dirty="0" err="1" smtClean="0">
                <a:solidFill>
                  <a:srgbClr val="500000"/>
                </a:solidFill>
              </a:rPr>
              <a:t>катнашкан</a:t>
            </a:r>
            <a:r>
              <a:rPr lang="ru-RU" sz="3200" dirty="0" smtClean="0">
                <a:solidFill>
                  <a:srgbClr val="500000"/>
                </a:solidFill>
              </a:rPr>
              <a:t> </a:t>
            </a:r>
            <a:r>
              <a:rPr lang="ru-RU" sz="3200" dirty="0" err="1" smtClean="0">
                <a:solidFill>
                  <a:srgbClr val="500000"/>
                </a:solidFill>
              </a:rPr>
              <a:t>бабаларыбыз</a:t>
            </a:r>
            <a:r>
              <a:rPr lang="ru-RU" sz="3200" dirty="0" smtClean="0">
                <a:solidFill>
                  <a:srgbClr val="500000"/>
                </a:solidFill>
              </a:rPr>
              <a:t> </a:t>
            </a:r>
            <a:r>
              <a:rPr lang="ru-RU" sz="3200" dirty="0" err="1" smtClean="0">
                <a:solidFill>
                  <a:srgbClr val="500000"/>
                </a:solidFill>
              </a:rPr>
              <a:t>турында</a:t>
            </a:r>
            <a:r>
              <a:rPr lang="ru-RU" sz="3200" dirty="0" smtClean="0">
                <a:solidFill>
                  <a:srgbClr val="500000"/>
                </a:solidFill>
              </a:rPr>
              <a:t> </a:t>
            </a:r>
            <a:r>
              <a:rPr lang="ru-RU" sz="3200" dirty="0" err="1" smtClean="0">
                <a:solidFill>
                  <a:srgbClr val="500000"/>
                </a:solidFill>
              </a:rPr>
              <a:t>сөйләп китәргә телибез</a:t>
            </a:r>
            <a:r>
              <a:rPr lang="tt-RU" sz="3200" dirty="0" smtClean="0">
                <a:solidFill>
                  <a:srgbClr val="500000"/>
                </a:solidFill>
              </a:rPr>
              <a:t>. Безнең әбиебезнең әтисе Мусин Шигабутдин Гыйлметдин улы 1927 нче елда Балык Бистәсе Яңа Арыш авылында туган. Ул үзенең хезмәт юлын Нургали Миңнеханов белән башлап җибәргән. Гади урманчыдан колхоз бригадирына кадәр юл узган. Бөек Ватан сугышы фронтларында батырларча көрәшкән һәм Сталинград сугышы вакытында ниндидер могҗиза белән исән калган. Бабабызга туган якларына әйләнеп кайтырга насыйп булган.</a:t>
            </a:r>
          </a:p>
        </p:txBody>
      </p:sp>
      <p:pic>
        <p:nvPicPr>
          <p:cNvPr id="9" name="Picture 3" descr="C:\Users\Гульназ\YandexDisk-yulaevaga\Скриншоты\2020-04-15_21-00-43.png"/>
          <p:cNvPicPr>
            <a:picLocks noChangeAspect="1" noChangeArrowheads="1"/>
          </p:cNvPicPr>
          <p:nvPr/>
        </p:nvPicPr>
        <p:blipFill>
          <a:blip r:embed="rId3" cstate="print"/>
          <a:srcRect/>
          <a:stretch>
            <a:fillRect/>
          </a:stretch>
        </p:blipFill>
        <p:spPr bwMode="auto">
          <a:xfrm>
            <a:off x="5508104" y="3933056"/>
            <a:ext cx="2592288" cy="1331694"/>
          </a:xfrm>
          <a:prstGeom prst="rect">
            <a:avLst/>
          </a:prstGeom>
          <a:noFill/>
          <a:ln w="22225">
            <a:solidFill>
              <a:srgbClr val="C00000"/>
            </a:solidFill>
          </a:ln>
        </p:spPr>
      </p:pic>
      <p:sp>
        <p:nvSpPr>
          <p:cNvPr id="10" name="Содержимое 2"/>
          <p:cNvSpPr txBox="1">
            <a:spLocks/>
          </p:cNvSpPr>
          <p:nvPr/>
        </p:nvSpPr>
        <p:spPr>
          <a:xfrm>
            <a:off x="3491880" y="5301208"/>
            <a:ext cx="5050904" cy="460648"/>
          </a:xfrm>
          <a:prstGeom prst="rect">
            <a:avLst/>
          </a:prstGeom>
        </p:spPr>
        <p:txBody>
          <a:bodyPr vert="horz" lIns="91440" tIns="45720" rIns="91440" bIns="45720" rtlCol="0">
            <a:normAutofit fontScale="47500" lnSpcReduction="20000"/>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t-RU" sz="3200" b="1" i="0" u="none" strike="noStrike" kern="1200" cap="none" spc="0" normalizeH="0" baseline="0" noProof="0" dirty="0" smtClean="0">
                <a:ln>
                  <a:noFill/>
                </a:ln>
                <a:solidFill>
                  <a:srgbClr val="500000"/>
                </a:solidFill>
                <a:effectLst/>
                <a:uLnTx/>
                <a:uFillTx/>
                <a:latin typeface="+mn-lt"/>
                <a:ea typeface="+mn-ea"/>
                <a:cs typeface="+mn-cs"/>
              </a:rPr>
              <a:t>Бабабыз турында интернет челтәрләрендә мәкаләләр язылган</a:t>
            </a:r>
            <a:endParaRPr kumimoji="0" lang="ru-RU" sz="3200" b="1" i="0" u="none" strike="noStrike" kern="1200" cap="none" spc="0" normalizeH="0" baseline="0" noProof="0" dirty="0">
              <a:ln>
                <a:noFill/>
              </a:ln>
              <a:solidFill>
                <a:srgbClr val="500000"/>
              </a:solidFill>
              <a:effectLst/>
              <a:uLnTx/>
              <a:uFillTx/>
              <a:latin typeface="+mn-lt"/>
              <a:ea typeface="+mn-ea"/>
              <a:cs typeface="+mn-cs"/>
            </a:endParaRPr>
          </a:p>
        </p:txBody>
      </p:sp>
      <p:pic>
        <p:nvPicPr>
          <p:cNvPr id="2050" name="Picture 2" descr="C:\Users\Гульназ\Desktop\c75aa4e97666bf31e8eaf9d84d8a9389.jpg"/>
          <p:cNvPicPr>
            <a:picLocks noChangeAspect="1" noChangeArrowheads="1"/>
          </p:cNvPicPr>
          <p:nvPr/>
        </p:nvPicPr>
        <p:blipFill>
          <a:blip r:embed="rId4" cstate="print">
            <a:lum bright="18000" contrast="35000"/>
          </a:blip>
          <a:srcRect/>
          <a:stretch>
            <a:fillRect/>
          </a:stretch>
        </p:blipFill>
        <p:spPr bwMode="auto">
          <a:xfrm>
            <a:off x="3563888" y="3933056"/>
            <a:ext cx="1645696" cy="1346179"/>
          </a:xfrm>
          <a:prstGeom prst="rect">
            <a:avLst/>
          </a:prstGeom>
          <a:noFill/>
          <a:ln w="22225">
            <a:solidFill>
              <a:srgbClr val="C00000"/>
            </a:solid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3" descr="C:\Users\Гульназ\Desktop\img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3" descr="C:\Users\Гульназ\Desktop\unnamed.jpg"/>
          <p:cNvPicPr>
            <a:picLocks noChangeAspect="1" noChangeArrowheads="1"/>
          </p:cNvPicPr>
          <p:nvPr/>
        </p:nvPicPr>
        <p:blipFill>
          <a:blip r:embed="rId3" cstate="print"/>
          <a:srcRect/>
          <a:stretch>
            <a:fillRect/>
          </a:stretch>
        </p:blipFill>
        <p:spPr bwMode="auto">
          <a:xfrm rot="21290467">
            <a:off x="1355445" y="1076827"/>
            <a:ext cx="3842928" cy="2304256"/>
          </a:xfrm>
          <a:prstGeom prst="rect">
            <a:avLst/>
          </a:prstGeom>
          <a:noFill/>
          <a:ln w="22225">
            <a:solidFill>
              <a:srgbClr val="C00000"/>
            </a:solidFill>
          </a:ln>
        </p:spPr>
      </p:pic>
      <p:sp>
        <p:nvSpPr>
          <p:cNvPr id="6" name="Содержимое 2"/>
          <p:cNvSpPr txBox="1">
            <a:spLocks/>
          </p:cNvSpPr>
          <p:nvPr/>
        </p:nvSpPr>
        <p:spPr>
          <a:xfrm>
            <a:off x="1475656" y="3645024"/>
            <a:ext cx="3168352" cy="1008112"/>
          </a:xfrm>
          <a:prstGeom prst="rect">
            <a:avLst/>
          </a:prstGeom>
        </p:spPr>
        <p:txBody>
          <a:bodyPr vert="horz" lIns="91440" tIns="45720" rIns="91440" bIns="45720" rtlCol="0">
            <a:normAutofit fontScale="5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tt-RU" sz="3200" b="1" i="0" u="none" strike="noStrike" kern="1200" cap="none" spc="0" normalizeH="0" baseline="0" noProof="0" dirty="0" smtClean="0">
                <a:ln>
                  <a:noFill/>
                </a:ln>
                <a:solidFill>
                  <a:srgbClr val="500000"/>
                </a:solidFill>
                <a:effectLst/>
                <a:uLnTx/>
                <a:uFillTx/>
                <a:latin typeface="+mn-lt"/>
                <a:ea typeface="+mn-ea"/>
                <a:cs typeface="+mn-cs"/>
              </a:rPr>
              <a:t>Авылдашларым</a:t>
            </a:r>
            <a:r>
              <a:rPr kumimoji="0" lang="tt-RU" sz="3200" b="1" i="0" u="none" strike="noStrike" kern="1200" cap="none" spc="0" normalizeH="0" noProof="0" dirty="0" smtClean="0">
                <a:ln>
                  <a:noFill/>
                </a:ln>
                <a:solidFill>
                  <a:srgbClr val="500000"/>
                </a:solidFill>
                <a:effectLst/>
                <a:uLnTx/>
                <a:uFillTx/>
                <a:latin typeface="+mn-lt"/>
                <a:ea typeface="+mn-ea"/>
                <a:cs typeface="+mn-cs"/>
              </a:rPr>
              <a:t> бабабызны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tt-RU" sz="3200" b="1" i="0" u="none" strike="noStrike" kern="1200" cap="none" spc="0" normalizeH="0" noProof="0" dirty="0" smtClean="0">
                <a:ln>
                  <a:noFill/>
                </a:ln>
                <a:solidFill>
                  <a:srgbClr val="500000"/>
                </a:solidFill>
                <a:effectLst/>
                <a:uLnTx/>
                <a:uFillTx/>
                <a:latin typeface="+mn-lt"/>
                <a:ea typeface="+mn-ea"/>
                <a:cs typeface="+mn-cs"/>
              </a:rPr>
              <a:t>бик яраталар һәм җылы сүзләр белән искә алалар</a:t>
            </a:r>
            <a:endParaRPr kumimoji="0" lang="ru-RU" sz="3200" b="1" i="0" u="none" strike="noStrike" kern="1200" cap="none" spc="0" normalizeH="0" baseline="0" noProof="0" dirty="0">
              <a:ln>
                <a:noFill/>
              </a:ln>
              <a:solidFill>
                <a:srgbClr val="500000"/>
              </a:solidFill>
              <a:effectLst/>
              <a:uLnTx/>
              <a:uFillTx/>
              <a:latin typeface="+mn-lt"/>
              <a:ea typeface="+mn-ea"/>
              <a:cs typeface="+mn-cs"/>
            </a:endParaRPr>
          </a:p>
        </p:txBody>
      </p:sp>
      <p:pic>
        <p:nvPicPr>
          <p:cNvPr id="1028" name="Picture 4" descr="Житель села Новый Арыш, Рыбно Слободского района принял ..."/>
          <p:cNvPicPr>
            <a:picLocks noChangeAspect="1" noChangeArrowheads="1"/>
          </p:cNvPicPr>
          <p:nvPr/>
        </p:nvPicPr>
        <p:blipFill>
          <a:blip r:embed="rId4" cstate="print"/>
          <a:srcRect/>
          <a:stretch>
            <a:fillRect/>
          </a:stretch>
        </p:blipFill>
        <p:spPr bwMode="auto">
          <a:xfrm rot="459917">
            <a:off x="4661997" y="2430139"/>
            <a:ext cx="3556512" cy="2667384"/>
          </a:xfrm>
          <a:prstGeom prst="rect">
            <a:avLst/>
          </a:prstGeom>
          <a:noFill/>
          <a:ln w="22225">
            <a:solidFill>
              <a:srgbClr val="C00000"/>
            </a:solid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Гульназ\Desktop\img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1187624" y="908721"/>
            <a:ext cx="7128792" cy="4536503"/>
          </a:xfrm>
        </p:spPr>
        <p:txBody>
          <a:bodyPr>
            <a:normAutofit fontScale="70000" lnSpcReduction="20000"/>
          </a:bodyPr>
          <a:lstStyle/>
          <a:p>
            <a:pPr marL="0" indent="0" algn="just">
              <a:buNone/>
              <a:tabLst>
                <a:tab pos="361950" algn="l"/>
              </a:tabLst>
            </a:pPr>
            <a:r>
              <a:rPr lang="tt-RU" dirty="0" smtClean="0">
                <a:solidFill>
                  <a:srgbClr val="500000"/>
                </a:solidFill>
              </a:rPr>
              <a:t>	Әниебез сүзләреннән шуны аңладык - нык гаилә, аның ышанычлы тылы бабабыз өчен иң авыр елларда терәге булган. Ул узенең озак яшәвенең серен хезмәткә мәхәббәт һәм чыныгу белән аңлаткан. Авыруга карамастан, ул көн саен мәчеткә йөргән, туган авыл тормышын күзәтеп торган, авылдашлары белән тәҗрибә уртаклашкан һәм мәктәп укучыларын үзенең хикәяләр белән сөендергән.</a:t>
            </a:r>
          </a:p>
          <a:p>
            <a:pPr marL="0" lvl="0" indent="0" algn="just">
              <a:buNone/>
              <a:tabLst>
                <a:tab pos="361950" algn="l"/>
              </a:tabLst>
            </a:pPr>
            <a:r>
              <a:rPr lang="tt-RU" dirty="0" smtClean="0">
                <a:solidFill>
                  <a:srgbClr val="500000"/>
                </a:solidFill>
              </a:rPr>
              <a:t>	Икенче бабабыз – Мифтахов Фатих Мифтахетдин улы. 1901 елда туган.  Бөек Ватан сугышында катнашып, батырларча һәлак булган.</a:t>
            </a:r>
          </a:p>
          <a:p>
            <a:pPr marL="0" lvl="0" indent="0" algn="just">
              <a:buNone/>
            </a:pPr>
            <a:r>
              <a:rPr lang="tt-RU" dirty="0" smtClean="0">
                <a:solidFill>
                  <a:srgbClr val="500000"/>
                </a:solidFill>
              </a:rPr>
              <a:t>Без үз бабаларыбыз белән горурланабыз! Алар безнең тормышыбыз, киләчәгебез өчен бик күп көч куйганнар. Безнең илебез тынычлыгы өчен көрәшеп, сугыш кырларында ятып калганнар. Аларга рәхмәтебез чиксез!</a:t>
            </a:r>
            <a:endParaRPr lang="ru-RU" dirty="0">
              <a:solidFill>
                <a:srgbClr val="5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3" descr="C:\Users\Гульназ\Desktop\img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074" name="Picture 2" descr="C:\Users\Гульназ\Downloads\IMG_6796.JPG"/>
          <p:cNvPicPr>
            <a:picLocks noChangeAspect="1" noChangeArrowheads="1"/>
          </p:cNvPicPr>
          <p:nvPr/>
        </p:nvPicPr>
        <p:blipFill>
          <a:blip r:embed="rId3" cstate="print"/>
          <a:srcRect l="23429" t="27768" r="21902" b="25373"/>
          <a:stretch>
            <a:fillRect/>
          </a:stretch>
        </p:blipFill>
        <p:spPr bwMode="auto">
          <a:xfrm>
            <a:off x="1619672" y="1556792"/>
            <a:ext cx="1728192" cy="2221961"/>
          </a:xfrm>
          <a:prstGeom prst="rect">
            <a:avLst/>
          </a:prstGeom>
          <a:noFill/>
          <a:ln w="22225">
            <a:solidFill>
              <a:srgbClr val="C00000"/>
            </a:solidFill>
          </a:ln>
        </p:spPr>
      </p:pic>
      <p:sp>
        <p:nvSpPr>
          <p:cNvPr id="6" name="Прямоугольник 5"/>
          <p:cNvSpPr/>
          <p:nvPr/>
        </p:nvSpPr>
        <p:spPr>
          <a:xfrm>
            <a:off x="1187624" y="3789040"/>
            <a:ext cx="2520280" cy="707886"/>
          </a:xfrm>
          <a:prstGeom prst="rect">
            <a:avLst/>
          </a:prstGeom>
        </p:spPr>
        <p:txBody>
          <a:bodyPr wrap="square">
            <a:spAutoFit/>
          </a:bodyPr>
          <a:lstStyle/>
          <a:p>
            <a:pPr lvl="0" algn="ctr">
              <a:spcBef>
                <a:spcPct val="0"/>
              </a:spcBef>
              <a:defRPr/>
            </a:pPr>
            <a:r>
              <a:rPr lang="ru-RU" sz="2000" b="1" dirty="0" err="1" smtClean="0">
                <a:solidFill>
                  <a:srgbClr val="C00000"/>
                </a:solidFill>
              </a:rPr>
              <a:t>Оныкчыгы</a:t>
            </a:r>
            <a:endParaRPr lang="ru-RU" sz="2000" b="1" dirty="0" smtClean="0">
              <a:solidFill>
                <a:srgbClr val="C00000"/>
              </a:solidFill>
            </a:endParaRPr>
          </a:p>
          <a:p>
            <a:pPr lvl="0" algn="ctr">
              <a:spcBef>
                <a:spcPct val="0"/>
              </a:spcBef>
              <a:defRPr/>
            </a:pPr>
            <a:r>
              <a:rPr lang="ru-RU" sz="2000" b="1" dirty="0" err="1" smtClean="0">
                <a:solidFill>
                  <a:srgbClr val="C00000"/>
                </a:solidFill>
              </a:rPr>
              <a:t>Зиятдинов</a:t>
            </a:r>
            <a:r>
              <a:rPr lang="ru-RU" sz="2000" b="1" dirty="0" smtClean="0">
                <a:solidFill>
                  <a:srgbClr val="C00000"/>
                </a:solidFill>
              </a:rPr>
              <a:t> </a:t>
            </a:r>
            <a:r>
              <a:rPr lang="ru-RU" sz="2000" b="1" dirty="0" err="1" smtClean="0">
                <a:solidFill>
                  <a:srgbClr val="C00000"/>
                </a:solidFill>
              </a:rPr>
              <a:t>Данис</a:t>
            </a:r>
            <a:endParaRPr lang="ru-RU" sz="2000" b="1" dirty="0">
              <a:solidFill>
                <a:srgbClr val="C00000"/>
              </a:solidFill>
            </a:endParaRPr>
          </a:p>
        </p:txBody>
      </p:sp>
      <p:pic>
        <p:nvPicPr>
          <p:cNvPr id="3075" name="Picture 3" descr="C:\Users\Гульназ\AppData\Local\Temp\Temp1_16-04-2020_09-19-06.zip\БАБУШКА.jpg"/>
          <p:cNvPicPr>
            <a:picLocks noChangeAspect="1" noChangeArrowheads="1"/>
          </p:cNvPicPr>
          <p:nvPr/>
        </p:nvPicPr>
        <p:blipFill>
          <a:blip r:embed="rId4" cstate="print"/>
          <a:srcRect l="19090" r="18608" b="22288"/>
          <a:stretch>
            <a:fillRect/>
          </a:stretch>
        </p:blipFill>
        <p:spPr bwMode="auto">
          <a:xfrm>
            <a:off x="4644008" y="1556792"/>
            <a:ext cx="2592288" cy="2924633"/>
          </a:xfrm>
          <a:prstGeom prst="rect">
            <a:avLst/>
          </a:prstGeom>
          <a:noFill/>
          <a:ln w="22225">
            <a:solidFill>
              <a:srgbClr val="C00000"/>
            </a:solidFill>
          </a:ln>
        </p:spPr>
      </p:pic>
      <p:sp>
        <p:nvSpPr>
          <p:cNvPr id="8" name="Прямоугольник 7"/>
          <p:cNvSpPr/>
          <p:nvPr/>
        </p:nvSpPr>
        <p:spPr>
          <a:xfrm>
            <a:off x="4427984" y="4509120"/>
            <a:ext cx="2952328" cy="1200329"/>
          </a:xfrm>
          <a:prstGeom prst="rect">
            <a:avLst/>
          </a:prstGeom>
        </p:spPr>
        <p:txBody>
          <a:bodyPr wrap="square">
            <a:spAutoFit/>
          </a:bodyPr>
          <a:lstStyle/>
          <a:p>
            <a:pPr lvl="0" algn="ctr">
              <a:spcBef>
                <a:spcPct val="0"/>
              </a:spcBef>
            </a:pPr>
            <a:r>
              <a:rPr lang="ru-RU" sz="2400" b="1" dirty="0" err="1" smtClean="0">
                <a:solidFill>
                  <a:srgbClr val="C00000"/>
                </a:solidFill>
              </a:rPr>
              <a:t>Батталова</a:t>
            </a:r>
            <a:r>
              <a:rPr lang="ru-RU" sz="2400" b="1" dirty="0" smtClean="0">
                <a:solidFill>
                  <a:srgbClr val="C00000"/>
                </a:solidFill>
              </a:rPr>
              <a:t> </a:t>
            </a:r>
            <a:r>
              <a:rPr lang="ru-RU" sz="2400" b="1" dirty="0" err="1" smtClean="0">
                <a:solidFill>
                  <a:srgbClr val="C00000"/>
                </a:solidFill>
              </a:rPr>
              <a:t>Фатыйма</a:t>
            </a:r>
            <a:r>
              <a:rPr lang="ru-RU" sz="2400" b="1" dirty="0" smtClean="0">
                <a:solidFill>
                  <a:srgbClr val="C00000"/>
                </a:solidFill>
              </a:rPr>
              <a:t> </a:t>
            </a:r>
            <a:r>
              <a:rPr lang="ru-RU" sz="2400" b="1" dirty="0" err="1" smtClean="0">
                <a:solidFill>
                  <a:srgbClr val="C00000"/>
                </a:solidFill>
              </a:rPr>
              <a:t>Борхан</a:t>
            </a:r>
            <a:r>
              <a:rPr lang="ru-RU" sz="2400" b="1" dirty="0" smtClean="0">
                <a:solidFill>
                  <a:srgbClr val="C00000"/>
                </a:solidFill>
              </a:rPr>
              <a:t> </a:t>
            </a:r>
            <a:r>
              <a:rPr lang="ru-RU" sz="2400" b="1" dirty="0" err="1" smtClean="0">
                <a:solidFill>
                  <a:srgbClr val="C00000"/>
                </a:solidFill>
              </a:rPr>
              <a:t>кызы</a:t>
            </a:r>
            <a:endParaRPr lang="ru-RU" sz="2400" b="1" dirty="0" smtClean="0">
              <a:solidFill>
                <a:srgbClr val="C00000"/>
              </a:solidFill>
            </a:endParaRPr>
          </a:p>
          <a:p>
            <a:pPr lvl="0" algn="ctr">
              <a:spcBef>
                <a:spcPct val="0"/>
              </a:spcBef>
            </a:pPr>
            <a:r>
              <a:rPr lang="ru-RU" sz="2400" b="1" dirty="0" smtClean="0">
                <a:solidFill>
                  <a:srgbClr val="C00000"/>
                </a:solidFill>
              </a:rPr>
              <a:t>(1927-2018)</a:t>
            </a:r>
            <a:endParaRPr lang="ru-RU" sz="2400" b="1" dirty="0">
              <a:solidFill>
                <a:srgbClr val="C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3" descr="C:\Users\Гульназ\Desktop\img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Содержимое 2"/>
          <p:cNvSpPr txBox="1">
            <a:spLocks/>
          </p:cNvSpPr>
          <p:nvPr/>
        </p:nvSpPr>
        <p:spPr>
          <a:xfrm>
            <a:off x="1115616" y="764704"/>
            <a:ext cx="7344816" cy="4968551"/>
          </a:xfrm>
          <a:prstGeom prst="rect">
            <a:avLst/>
          </a:prstGeom>
        </p:spPr>
        <p:txBody>
          <a:bodyPr vert="horz" lIns="91440" tIns="45720" rIns="91440" bIns="45720" rtlCol="0">
            <a:normAutofit fontScale="62500" lnSpcReduction="20000"/>
          </a:bodyPr>
          <a:lstStyle/>
          <a:p>
            <a:pPr algn="just">
              <a:tabLst>
                <a:tab pos="361950" algn="l"/>
              </a:tabLst>
            </a:pPr>
            <a:r>
              <a:rPr lang="tt-RU" sz="3300" dirty="0" smtClean="0">
                <a:solidFill>
                  <a:srgbClr val="500000"/>
                </a:solidFill>
              </a:rPr>
              <a:t>	Минем дәү әнием 1927 елның 8 нче декабрендә туган. Бөек Ватан сугышы башланганда, аңа 14 яш</a:t>
            </a:r>
            <a:r>
              <a:rPr lang="ru-RU" sz="3300" dirty="0" err="1" smtClean="0">
                <a:solidFill>
                  <a:srgbClr val="500000"/>
                </a:solidFill>
              </a:rPr>
              <a:t>ь</a:t>
            </a:r>
            <a:r>
              <a:rPr lang="tt-RU" sz="3300" dirty="0" smtClean="0">
                <a:solidFill>
                  <a:srgbClr val="500000"/>
                </a:solidFill>
              </a:rPr>
              <a:t> була. Алар гаиләдә биш бала, ул икенчесе. Әтисен өлкән яшьтә булганга Алтыш станциясенә армиягә алалар. 14 яшьлек кыз әтисенә ашарга илтә. Ул поезд юлларын ничек үткәндер?! Шул турыда сөйләгәндә гел елый иде дип сөйләде әнием.</a:t>
            </a:r>
            <a:endParaRPr lang="ru-RU" sz="3300" dirty="0" smtClean="0">
              <a:solidFill>
                <a:srgbClr val="500000"/>
              </a:solidFill>
            </a:endParaRPr>
          </a:p>
          <a:p>
            <a:pPr algn="just">
              <a:tabLst>
                <a:tab pos="361950" algn="l"/>
              </a:tabLst>
            </a:pPr>
            <a:r>
              <a:rPr lang="tt-RU" sz="3300" dirty="0" smtClean="0">
                <a:solidFill>
                  <a:srgbClr val="500000"/>
                </a:solidFill>
              </a:rPr>
              <a:t>	Дәү әнием Норлат мәктәбен тәмамлагач, укытучылыкка укырга Арчага китә. Әнисе авырып аяктан кала. Дәүәни кайтып колхозда эшли башлый. Аны Коми-Пермякка утын кисергә җибәрәләр. Сөргенгә килгән латышлар белән бергә эшлиләр. Яшьүсмер кыз өчен, бу ирләр эше бик авыр була. Әмма алар бөек җиңү өчен тырышалар. Анна кайткач дәүәни инкубаторда эшли. Күрше егетенә кияүгә чыга. 6 бала тәрбияләп үстерәләр. Дәү әнигә Герой Ана исеме бирәләр.</a:t>
            </a:r>
            <a:endParaRPr lang="ru-RU" sz="3300" dirty="0" smtClean="0">
              <a:solidFill>
                <a:srgbClr val="500000"/>
              </a:solidFill>
            </a:endParaRPr>
          </a:p>
          <a:p>
            <a:pPr algn="just">
              <a:tabLst>
                <a:tab pos="361950" algn="l"/>
              </a:tabLst>
            </a:pPr>
            <a:r>
              <a:rPr lang="tt-RU" sz="3300" dirty="0" smtClean="0">
                <a:solidFill>
                  <a:srgbClr val="500000"/>
                </a:solidFill>
              </a:rPr>
              <a:t>	Алар дәү әти белән яшелчелек, нутрия үстерү белән шөгыльләнәләр. Алар баскан итекләрне башка районнарда да беләләр.</a:t>
            </a:r>
            <a:endParaRPr lang="ru-RU" sz="3300" dirty="0" smtClean="0">
              <a:solidFill>
                <a:srgbClr val="500000"/>
              </a:solidFill>
            </a:endParaRPr>
          </a:p>
          <a:p>
            <a:pPr algn="just">
              <a:tabLst>
                <a:tab pos="361950" algn="l"/>
              </a:tabLst>
            </a:pPr>
            <a:r>
              <a:rPr lang="tt-RU" sz="3300" dirty="0" smtClean="0">
                <a:solidFill>
                  <a:srgbClr val="500000"/>
                </a:solidFill>
              </a:rPr>
              <a:t>	Эшчән, кешелекле, һөнәрле булырга өйрәтеп калдырганга рәхмәтебез дога булып ирешсен кадерлеләребезгә.</a:t>
            </a:r>
            <a:endParaRPr lang="ru-RU" sz="3300" dirty="0" smtClean="0">
              <a:solidFill>
                <a:srgbClr val="500000"/>
              </a:solidFill>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lang="ru-RU" sz="3300" dirty="0">
              <a:solidFill>
                <a:srgbClr val="500000"/>
              </a:solidFill>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349</TotalTime>
  <Words>410</Words>
  <Application>Microsoft Office PowerPoint</Application>
  <PresentationFormat>Экран (4:3)</PresentationFormat>
  <Paragraphs>51</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Слайд 1</vt:lpstr>
      <vt:lpstr>Нурмухаметов Карим Нургалиевич (1915-1943)</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Гульназ</dc:creator>
  <cp:lastModifiedBy>Гульназ</cp:lastModifiedBy>
  <cp:revision>39</cp:revision>
  <dcterms:created xsi:type="dcterms:W3CDTF">2020-04-15T15:52:26Z</dcterms:created>
  <dcterms:modified xsi:type="dcterms:W3CDTF">2020-04-27T15:52:52Z</dcterms:modified>
</cp:coreProperties>
</file>